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59" r:id="rId5"/>
    <p:sldId id="337" r:id="rId6"/>
    <p:sldId id="271" r:id="rId7"/>
    <p:sldId id="319" r:id="rId8"/>
    <p:sldId id="323" r:id="rId9"/>
    <p:sldId id="272" r:id="rId10"/>
    <p:sldId id="316" r:id="rId11"/>
    <p:sldId id="350" r:id="rId12"/>
    <p:sldId id="317" r:id="rId13"/>
    <p:sldId id="318" r:id="rId14"/>
    <p:sldId id="351" r:id="rId15"/>
    <p:sldId id="273" r:id="rId16"/>
    <p:sldId id="352" r:id="rId17"/>
    <p:sldId id="353" r:id="rId18"/>
    <p:sldId id="325" r:id="rId19"/>
    <p:sldId id="341" r:id="rId20"/>
    <p:sldId id="327" r:id="rId21"/>
    <p:sldId id="330" r:id="rId22"/>
    <p:sldId id="354" r:id="rId23"/>
    <p:sldId id="331" r:id="rId24"/>
    <p:sldId id="332" r:id="rId25"/>
    <p:sldId id="344" r:id="rId26"/>
    <p:sldId id="340" r:id="rId27"/>
    <p:sldId id="333" r:id="rId28"/>
    <p:sldId id="355" r:id="rId29"/>
    <p:sldId id="345" r:id="rId30"/>
    <p:sldId id="346" r:id="rId31"/>
    <p:sldId id="347" r:id="rId32"/>
    <p:sldId id="348" r:id="rId33"/>
    <p:sldId id="335" r:id="rId34"/>
    <p:sldId id="359" r:id="rId35"/>
    <p:sldId id="356" r:id="rId36"/>
    <p:sldId id="358" r:id="rId37"/>
    <p:sldId id="357" r:id="rId38"/>
    <p:sldId id="33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5A296A-FC10-6797-1432-6A5189736E6C}" name="Bruijning-Verhagen, P.C.J. (Patricia)" initials="BVP(" userId="S::p.bruijning@umcutrecht.nl::c84a931c-d1fc-476f-8dd8-17cd3f46fd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56A4"/>
    <a:srgbClr val="8B5686"/>
    <a:srgbClr val="A781A3"/>
    <a:srgbClr val="D7C4D5"/>
    <a:srgbClr val="415B80"/>
    <a:srgbClr val="A880A4"/>
    <a:srgbClr val="113E62"/>
    <a:srgbClr val="43527C"/>
    <a:srgbClr val="B593B2"/>
    <a:srgbClr val="2043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E6145-E1C2-50E0-50DF-36BEEE474A76}" v="549" dt="2020-05-04T10:32:43.290"/>
    <p1510:client id="{4AD01135-BFEA-324B-B545-CE2C72E164D8}" v="865" dt="2020-05-04T14:28:30.328"/>
    <p1510:client id="{8475A53C-4FE3-E4E5-EA32-2BF05FBAD03F}" v="156" dt="2020-05-04T09:55:16.720"/>
    <p1510:client id="{FBC1E7F7-601C-4501-A76C-2372759659FC}" v="4320" dt="2020-05-04T14:35:37.710"/>
    <p1510:client id="{FFD6832F-E1CC-FFFA-7D23-95C0CBC7D1A7}" v="1434" dt="2020-05-04T14:27:06.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64" autoAdjust="0"/>
  </p:normalViewPr>
  <p:slideViewPr>
    <p:cSldViewPr snapToGrid="0">
      <p:cViewPr varScale="1">
        <p:scale>
          <a:sx n="68" d="100"/>
          <a:sy n="68" d="100"/>
        </p:scale>
        <p:origin x="1162" y="72"/>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56"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EEE57-18C9-4C71-B9C6-C2D79D9D3E2A}" type="datetimeFigureOut">
              <a:rPr lang="nl-BE" smtClean="0"/>
              <a:t>6/06/2023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651F2-E55F-47E4-B545-E4912D2B7882}" type="slidenum">
              <a:rPr lang="nl-BE" smtClean="0"/>
              <a:t>‹N°›</a:t>
            </a:fld>
            <a:endParaRPr lang="nl-BE"/>
          </a:p>
        </p:txBody>
      </p:sp>
    </p:spTree>
    <p:extLst>
      <p:ext uri="{BB962C8B-B14F-4D97-AF65-F5344CB8AC3E}">
        <p14:creationId xmlns:p14="http://schemas.microsoft.com/office/powerpoint/2010/main" val="4171633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C8651F2-E55F-47E4-B545-E4912D2B7882}" type="slidenum">
              <a:rPr lang="nl-BE" smtClean="0"/>
              <a:t>5</a:t>
            </a:fld>
            <a:endParaRPr lang="nl-BE"/>
          </a:p>
        </p:txBody>
      </p:sp>
    </p:spTree>
    <p:extLst>
      <p:ext uri="{BB962C8B-B14F-4D97-AF65-F5344CB8AC3E}">
        <p14:creationId xmlns:p14="http://schemas.microsoft.com/office/powerpoint/2010/main" val="429476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We integrate here the treatment in our model which impact at the same time the infection of the target cell with parameter epsilon and also the number of created viruses with same parameter epsilon. The higher the epsilon the higher the impact of the treatment. </a:t>
            </a:r>
          </a:p>
          <a:p>
            <a:r>
              <a:rPr lang="en-US" dirty="0"/>
              <a:t>So the treatment decrease the viral load dynamics rapidly just after treatment initiation and same for the SAR. Treating before the viral peak prevents from the highest transmission probabilities however if we treat after the peak that may not reduce the transmission probability</a:t>
            </a:r>
          </a:p>
        </p:txBody>
      </p:sp>
      <p:sp>
        <p:nvSpPr>
          <p:cNvPr id="4" name="Espace réservé du numéro de diapositive 3"/>
          <p:cNvSpPr>
            <a:spLocks noGrp="1"/>
          </p:cNvSpPr>
          <p:nvPr>
            <p:ph type="sldNum" sz="quarter" idx="5"/>
          </p:nvPr>
        </p:nvSpPr>
        <p:spPr/>
        <p:txBody>
          <a:bodyPr/>
          <a:lstStyle/>
          <a:p>
            <a:fld id="{64A41E37-8E33-4CAE-8B32-051EBC42165D}" type="slidenum">
              <a:rPr lang="en-US" smtClean="0"/>
              <a:t>27</a:t>
            </a:fld>
            <a:endParaRPr lang="en-US"/>
          </a:p>
        </p:txBody>
      </p:sp>
    </p:spTree>
    <p:extLst>
      <p:ext uri="{BB962C8B-B14F-4D97-AF65-F5344CB8AC3E}">
        <p14:creationId xmlns:p14="http://schemas.microsoft.com/office/powerpoint/2010/main" val="142379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first scenario is no treatment: as </a:t>
            </a:r>
            <a:r>
              <a:rPr lang="en-US" dirty="0" err="1"/>
              <a:t>precised</a:t>
            </a:r>
            <a:r>
              <a:rPr lang="en-US" dirty="0"/>
              <a:t> before, the incubation period is 5 days so the infection is 5 days before the symptoms. As soon as the index is infected he can transmit the virus to all the contacts over time in the HH. If another member is infected he can also infect another susceptible HH members and etc. At the end of the outbreak we can compute the proportion of the infected </a:t>
            </a:r>
            <a:r>
              <a:rPr lang="en-US" dirty="0" err="1"/>
              <a:t>indiv</a:t>
            </a:r>
            <a:r>
              <a:rPr lang="en-US" dirty="0"/>
              <a:t> and  the sum of the AUC.</a:t>
            </a:r>
          </a:p>
          <a:p>
            <a:endParaRPr lang="en-US" dirty="0"/>
          </a:p>
          <a:p>
            <a:r>
              <a:rPr lang="en-US" dirty="0"/>
              <a:t>In the scenario 2 of the only index is treated, The index is infected and 5 days later he may have symptoms and so the treatment is supposed to be initiated randomly 0 to 5 days after the symptoms which is equivalent to 5 to 10 days after infection, which is some how late. All the other individuals are not treated. This treatment may impact the proportion of infected individuals and also the HH viral burden even if the treatment comes later after the viral peak and that some of the contacts have been already infected before the inclusion.</a:t>
            </a:r>
          </a:p>
          <a:p>
            <a:endParaRPr lang="en-US" dirty="0"/>
          </a:p>
          <a:p>
            <a:r>
              <a:rPr lang="en-US" dirty="0"/>
              <a:t>For the scenario 3 OF ALL THE HH is treated,  The index is the first infected individual and may have symptoms 5 days later, so at 0 to 5 days after Index symptoms. All the HH members either they are infected or not infected are treated at the same time as the index. The treatment comes in this scenario also later after the Index viral peak and some of the contacts have been already infected before the inclusion.  However the HH viral burden may have been much more impacted by this scenario than the previous one</a:t>
            </a:r>
          </a:p>
          <a:p>
            <a:endParaRPr lang="en-US" dirty="0"/>
          </a:p>
          <a:p>
            <a:r>
              <a:rPr lang="en-US" dirty="0"/>
              <a:t>So we define two objectives here</a:t>
            </a:r>
          </a:p>
        </p:txBody>
      </p:sp>
      <p:sp>
        <p:nvSpPr>
          <p:cNvPr id="4" name="Espace réservé du numéro de diapositive 3"/>
          <p:cNvSpPr>
            <a:spLocks noGrp="1"/>
          </p:cNvSpPr>
          <p:nvPr>
            <p:ph type="sldNum" sz="quarter" idx="5"/>
          </p:nvPr>
        </p:nvSpPr>
        <p:spPr/>
        <p:txBody>
          <a:bodyPr/>
          <a:lstStyle/>
          <a:p>
            <a:fld id="{64A41E37-8E33-4CAE-8B32-051EBC42165D}" type="slidenum">
              <a:rPr lang="en-US" smtClean="0"/>
              <a:t>28</a:t>
            </a:fld>
            <a:endParaRPr lang="en-US"/>
          </a:p>
        </p:txBody>
      </p:sp>
    </p:spTree>
    <p:extLst>
      <p:ext uri="{BB962C8B-B14F-4D97-AF65-F5344CB8AC3E}">
        <p14:creationId xmlns:p14="http://schemas.microsoft.com/office/powerpoint/2010/main" val="401469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723E-B847-9947-9C9C-C64305CBE89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8B93C8-6479-E44E-A17D-5402F1CA02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2C0E340-6D7B-DB49-B970-7616BF0FD99C}"/>
              </a:ext>
            </a:extLst>
          </p:cNvPr>
          <p:cNvSpPr>
            <a:spLocks noGrp="1"/>
          </p:cNvSpPr>
          <p:nvPr>
            <p:ph type="dt" sz="half" idx="10"/>
          </p:nvPr>
        </p:nvSpPr>
        <p:spPr/>
        <p:txBody>
          <a:bodyPr/>
          <a:lstStyle/>
          <a:p>
            <a:fld id="{D207C0F6-D559-AB4A-B46C-B09A3B35B88E}" type="datetimeFigureOut">
              <a:rPr lang="en-GB" smtClean="0"/>
              <a:t>06/06/2023</a:t>
            </a:fld>
            <a:endParaRPr lang="en-GB"/>
          </a:p>
        </p:txBody>
      </p:sp>
      <p:sp>
        <p:nvSpPr>
          <p:cNvPr id="5" name="Footer Placeholder 4">
            <a:extLst>
              <a:ext uri="{FF2B5EF4-FFF2-40B4-BE49-F238E27FC236}">
                <a16:creationId xmlns:a16="http://schemas.microsoft.com/office/drawing/2014/main" id="{138BAEEC-98DC-4846-BF6F-3C169372DF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BF96A9-31F1-7447-9DAE-688D01E599DE}"/>
              </a:ext>
            </a:extLst>
          </p:cNvPr>
          <p:cNvSpPr>
            <a:spLocks noGrp="1"/>
          </p:cNvSpPr>
          <p:nvPr>
            <p:ph type="sldNum" sz="quarter" idx="12"/>
          </p:nvPr>
        </p:nvSpPr>
        <p:spPr/>
        <p:txBody>
          <a:bodyPr/>
          <a:lstStyle/>
          <a:p>
            <a:fld id="{E370DD6A-2415-3949-B64A-6686411CBAFE}" type="slidenum">
              <a:rPr lang="en-GB" smtClean="0"/>
              <a:t>‹N°›</a:t>
            </a:fld>
            <a:endParaRPr lang="en-GB"/>
          </a:p>
        </p:txBody>
      </p:sp>
    </p:spTree>
    <p:extLst>
      <p:ext uri="{BB962C8B-B14F-4D97-AF65-F5344CB8AC3E}">
        <p14:creationId xmlns:p14="http://schemas.microsoft.com/office/powerpoint/2010/main" val="90112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29E71-1A49-8F4B-A623-A7B00D39281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ECA7521-54BD-3A4D-97F1-30A4AE4F33C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65CD849-F8B8-6748-82DE-534E5563D5DD}"/>
              </a:ext>
            </a:extLst>
          </p:cNvPr>
          <p:cNvSpPr>
            <a:spLocks noGrp="1"/>
          </p:cNvSpPr>
          <p:nvPr>
            <p:ph type="dt" sz="half" idx="10"/>
          </p:nvPr>
        </p:nvSpPr>
        <p:spPr/>
        <p:txBody>
          <a:bodyPr/>
          <a:lstStyle/>
          <a:p>
            <a:fld id="{D207C0F6-D559-AB4A-B46C-B09A3B35B88E}" type="datetimeFigureOut">
              <a:rPr lang="en-GB" smtClean="0"/>
              <a:t>06/06/2023</a:t>
            </a:fld>
            <a:endParaRPr lang="en-GB"/>
          </a:p>
        </p:txBody>
      </p:sp>
      <p:sp>
        <p:nvSpPr>
          <p:cNvPr id="5" name="Footer Placeholder 4">
            <a:extLst>
              <a:ext uri="{FF2B5EF4-FFF2-40B4-BE49-F238E27FC236}">
                <a16:creationId xmlns:a16="http://schemas.microsoft.com/office/drawing/2014/main" id="{21A0DA3E-8105-F84C-96C8-9CC2EA66B4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AD241F-5C6B-5648-90D4-B7215B0582C0}"/>
              </a:ext>
            </a:extLst>
          </p:cNvPr>
          <p:cNvSpPr>
            <a:spLocks noGrp="1"/>
          </p:cNvSpPr>
          <p:nvPr>
            <p:ph type="sldNum" sz="quarter" idx="12"/>
          </p:nvPr>
        </p:nvSpPr>
        <p:spPr/>
        <p:txBody>
          <a:bodyPr/>
          <a:lstStyle/>
          <a:p>
            <a:fld id="{E370DD6A-2415-3949-B64A-6686411CBAFE}" type="slidenum">
              <a:rPr lang="en-GB" smtClean="0"/>
              <a:t>‹N°›</a:t>
            </a:fld>
            <a:endParaRPr lang="en-GB"/>
          </a:p>
        </p:txBody>
      </p:sp>
    </p:spTree>
    <p:extLst>
      <p:ext uri="{BB962C8B-B14F-4D97-AF65-F5344CB8AC3E}">
        <p14:creationId xmlns:p14="http://schemas.microsoft.com/office/powerpoint/2010/main" val="410062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7F08D7-F553-6449-A246-50831FFE036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0EF73CF-E055-6E48-B7B1-D81DF591819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2F15F8E-B4D3-8846-B31F-97B8B39681A6}"/>
              </a:ext>
            </a:extLst>
          </p:cNvPr>
          <p:cNvSpPr>
            <a:spLocks noGrp="1"/>
          </p:cNvSpPr>
          <p:nvPr>
            <p:ph type="dt" sz="half" idx="10"/>
          </p:nvPr>
        </p:nvSpPr>
        <p:spPr/>
        <p:txBody>
          <a:bodyPr/>
          <a:lstStyle/>
          <a:p>
            <a:fld id="{D207C0F6-D559-AB4A-B46C-B09A3B35B88E}" type="datetimeFigureOut">
              <a:rPr lang="en-GB" smtClean="0"/>
              <a:t>06/06/2023</a:t>
            </a:fld>
            <a:endParaRPr lang="en-GB"/>
          </a:p>
        </p:txBody>
      </p:sp>
      <p:sp>
        <p:nvSpPr>
          <p:cNvPr id="5" name="Footer Placeholder 4">
            <a:extLst>
              <a:ext uri="{FF2B5EF4-FFF2-40B4-BE49-F238E27FC236}">
                <a16:creationId xmlns:a16="http://schemas.microsoft.com/office/drawing/2014/main" id="{187E2BB7-3435-D54A-AE0F-BE1E3FEDB5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54DCAC-6FA4-F74D-A3FD-64B70815A332}"/>
              </a:ext>
            </a:extLst>
          </p:cNvPr>
          <p:cNvSpPr>
            <a:spLocks noGrp="1"/>
          </p:cNvSpPr>
          <p:nvPr>
            <p:ph type="sldNum" sz="quarter" idx="12"/>
          </p:nvPr>
        </p:nvSpPr>
        <p:spPr/>
        <p:txBody>
          <a:bodyPr/>
          <a:lstStyle/>
          <a:p>
            <a:fld id="{E370DD6A-2415-3949-B64A-6686411CBAFE}" type="slidenum">
              <a:rPr lang="en-GB" smtClean="0"/>
              <a:t>‹N°›</a:t>
            </a:fld>
            <a:endParaRPr lang="en-GB"/>
          </a:p>
        </p:txBody>
      </p:sp>
    </p:spTree>
    <p:extLst>
      <p:ext uri="{BB962C8B-B14F-4D97-AF65-F5344CB8AC3E}">
        <p14:creationId xmlns:p14="http://schemas.microsoft.com/office/powerpoint/2010/main" val="84741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9339-9002-D344-AFFD-1FC474D1C1E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DC08790-61C2-C34C-BA5A-F21773A753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94D7552-EB63-D549-8501-442293EAF391}"/>
              </a:ext>
            </a:extLst>
          </p:cNvPr>
          <p:cNvSpPr>
            <a:spLocks noGrp="1"/>
          </p:cNvSpPr>
          <p:nvPr>
            <p:ph type="dt" sz="half" idx="10"/>
          </p:nvPr>
        </p:nvSpPr>
        <p:spPr/>
        <p:txBody>
          <a:bodyPr/>
          <a:lstStyle/>
          <a:p>
            <a:fld id="{D207C0F6-D559-AB4A-B46C-B09A3B35B88E}" type="datetimeFigureOut">
              <a:rPr lang="en-GB" smtClean="0"/>
              <a:t>06/06/2023</a:t>
            </a:fld>
            <a:endParaRPr lang="en-GB"/>
          </a:p>
        </p:txBody>
      </p:sp>
      <p:sp>
        <p:nvSpPr>
          <p:cNvPr id="5" name="Footer Placeholder 4">
            <a:extLst>
              <a:ext uri="{FF2B5EF4-FFF2-40B4-BE49-F238E27FC236}">
                <a16:creationId xmlns:a16="http://schemas.microsoft.com/office/drawing/2014/main" id="{54DCFB57-1AD6-DD4D-958F-CFAF25748E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704CB9-79FF-674F-9265-4E237E10D74E}"/>
              </a:ext>
            </a:extLst>
          </p:cNvPr>
          <p:cNvSpPr>
            <a:spLocks noGrp="1"/>
          </p:cNvSpPr>
          <p:nvPr>
            <p:ph type="sldNum" sz="quarter" idx="12"/>
          </p:nvPr>
        </p:nvSpPr>
        <p:spPr/>
        <p:txBody>
          <a:bodyPr/>
          <a:lstStyle/>
          <a:p>
            <a:fld id="{E370DD6A-2415-3949-B64A-6686411CBAFE}" type="slidenum">
              <a:rPr lang="en-GB" smtClean="0"/>
              <a:t>‹N°›</a:t>
            </a:fld>
            <a:endParaRPr lang="en-GB"/>
          </a:p>
        </p:txBody>
      </p:sp>
    </p:spTree>
    <p:extLst>
      <p:ext uri="{BB962C8B-B14F-4D97-AF65-F5344CB8AC3E}">
        <p14:creationId xmlns:p14="http://schemas.microsoft.com/office/powerpoint/2010/main" val="186983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CD8C-F347-284B-B574-AFA5658C6F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D16C130-C3F3-634F-AABD-CC4DF94CD9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565B936-840D-2D49-A2E4-1CABB00A63CD}"/>
              </a:ext>
            </a:extLst>
          </p:cNvPr>
          <p:cNvSpPr>
            <a:spLocks noGrp="1"/>
          </p:cNvSpPr>
          <p:nvPr>
            <p:ph type="dt" sz="half" idx="10"/>
          </p:nvPr>
        </p:nvSpPr>
        <p:spPr/>
        <p:txBody>
          <a:bodyPr/>
          <a:lstStyle/>
          <a:p>
            <a:fld id="{D207C0F6-D559-AB4A-B46C-B09A3B35B88E}" type="datetimeFigureOut">
              <a:rPr lang="en-GB" smtClean="0"/>
              <a:t>06/06/2023</a:t>
            </a:fld>
            <a:endParaRPr lang="en-GB"/>
          </a:p>
        </p:txBody>
      </p:sp>
      <p:sp>
        <p:nvSpPr>
          <p:cNvPr id="5" name="Footer Placeholder 4">
            <a:extLst>
              <a:ext uri="{FF2B5EF4-FFF2-40B4-BE49-F238E27FC236}">
                <a16:creationId xmlns:a16="http://schemas.microsoft.com/office/drawing/2014/main" id="{D286BD3A-42AF-D144-9B29-E1AE484511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D3F631-6649-9343-B7EE-E1CA7ACB7A76}"/>
              </a:ext>
            </a:extLst>
          </p:cNvPr>
          <p:cNvSpPr>
            <a:spLocks noGrp="1"/>
          </p:cNvSpPr>
          <p:nvPr>
            <p:ph type="sldNum" sz="quarter" idx="12"/>
          </p:nvPr>
        </p:nvSpPr>
        <p:spPr/>
        <p:txBody>
          <a:bodyPr/>
          <a:lstStyle/>
          <a:p>
            <a:fld id="{E370DD6A-2415-3949-B64A-6686411CBAFE}" type="slidenum">
              <a:rPr lang="en-GB" smtClean="0"/>
              <a:t>‹N°›</a:t>
            </a:fld>
            <a:endParaRPr lang="en-GB"/>
          </a:p>
        </p:txBody>
      </p:sp>
    </p:spTree>
    <p:extLst>
      <p:ext uri="{BB962C8B-B14F-4D97-AF65-F5344CB8AC3E}">
        <p14:creationId xmlns:p14="http://schemas.microsoft.com/office/powerpoint/2010/main" val="249902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7FA32-73DE-354C-B1E0-E77DCA4B8D7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3E66C48-CA73-7D40-9264-BF2319407F0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4EBDE01-EBAE-3443-AA81-EB3014EFA66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AF45946-9EE8-2C4E-8898-AB134E9C734C}"/>
              </a:ext>
            </a:extLst>
          </p:cNvPr>
          <p:cNvSpPr>
            <a:spLocks noGrp="1"/>
          </p:cNvSpPr>
          <p:nvPr>
            <p:ph type="dt" sz="half" idx="10"/>
          </p:nvPr>
        </p:nvSpPr>
        <p:spPr/>
        <p:txBody>
          <a:bodyPr/>
          <a:lstStyle/>
          <a:p>
            <a:fld id="{D207C0F6-D559-AB4A-B46C-B09A3B35B88E}" type="datetimeFigureOut">
              <a:rPr lang="en-GB" smtClean="0"/>
              <a:t>06/06/2023</a:t>
            </a:fld>
            <a:endParaRPr lang="en-GB"/>
          </a:p>
        </p:txBody>
      </p:sp>
      <p:sp>
        <p:nvSpPr>
          <p:cNvPr id="6" name="Footer Placeholder 5">
            <a:extLst>
              <a:ext uri="{FF2B5EF4-FFF2-40B4-BE49-F238E27FC236}">
                <a16:creationId xmlns:a16="http://schemas.microsoft.com/office/drawing/2014/main" id="{E0E3A245-DD05-6943-B6BF-CDE369BB03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A0A578-24EB-8348-B133-F8E920A8D617}"/>
              </a:ext>
            </a:extLst>
          </p:cNvPr>
          <p:cNvSpPr>
            <a:spLocks noGrp="1"/>
          </p:cNvSpPr>
          <p:nvPr>
            <p:ph type="sldNum" sz="quarter" idx="12"/>
          </p:nvPr>
        </p:nvSpPr>
        <p:spPr/>
        <p:txBody>
          <a:bodyPr/>
          <a:lstStyle/>
          <a:p>
            <a:fld id="{E370DD6A-2415-3949-B64A-6686411CBAFE}" type="slidenum">
              <a:rPr lang="en-GB" smtClean="0"/>
              <a:t>‹N°›</a:t>
            </a:fld>
            <a:endParaRPr lang="en-GB"/>
          </a:p>
        </p:txBody>
      </p:sp>
    </p:spTree>
    <p:extLst>
      <p:ext uri="{BB962C8B-B14F-4D97-AF65-F5344CB8AC3E}">
        <p14:creationId xmlns:p14="http://schemas.microsoft.com/office/powerpoint/2010/main" val="81806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EC64-5E0A-814A-BB11-6621DC69059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44BD4DE-9C43-0640-ACF8-60613E7118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7BE0E05-3B9E-FE4D-8B2D-DF38B4B9542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BBF99DF-B367-274B-BBAF-99068A69D7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D7EF67E-51F6-D74D-8A61-81691B9268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3128709-E474-7F48-BADB-8DA63ABDE25E}"/>
              </a:ext>
            </a:extLst>
          </p:cNvPr>
          <p:cNvSpPr>
            <a:spLocks noGrp="1"/>
          </p:cNvSpPr>
          <p:nvPr>
            <p:ph type="dt" sz="half" idx="10"/>
          </p:nvPr>
        </p:nvSpPr>
        <p:spPr/>
        <p:txBody>
          <a:bodyPr/>
          <a:lstStyle/>
          <a:p>
            <a:fld id="{D207C0F6-D559-AB4A-B46C-B09A3B35B88E}" type="datetimeFigureOut">
              <a:rPr lang="en-GB" smtClean="0"/>
              <a:t>06/06/2023</a:t>
            </a:fld>
            <a:endParaRPr lang="en-GB"/>
          </a:p>
        </p:txBody>
      </p:sp>
      <p:sp>
        <p:nvSpPr>
          <p:cNvPr id="8" name="Footer Placeholder 7">
            <a:extLst>
              <a:ext uri="{FF2B5EF4-FFF2-40B4-BE49-F238E27FC236}">
                <a16:creationId xmlns:a16="http://schemas.microsoft.com/office/drawing/2014/main" id="{659D6A36-8F64-F64B-B680-2A8BCAFAD02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AB4E7C-80A1-DC40-A0FA-1F2464B2A7BA}"/>
              </a:ext>
            </a:extLst>
          </p:cNvPr>
          <p:cNvSpPr>
            <a:spLocks noGrp="1"/>
          </p:cNvSpPr>
          <p:nvPr>
            <p:ph type="sldNum" sz="quarter" idx="12"/>
          </p:nvPr>
        </p:nvSpPr>
        <p:spPr/>
        <p:txBody>
          <a:bodyPr/>
          <a:lstStyle/>
          <a:p>
            <a:fld id="{E370DD6A-2415-3949-B64A-6686411CBAFE}" type="slidenum">
              <a:rPr lang="en-GB" smtClean="0"/>
              <a:t>‹N°›</a:t>
            </a:fld>
            <a:endParaRPr lang="en-GB"/>
          </a:p>
        </p:txBody>
      </p:sp>
    </p:spTree>
    <p:extLst>
      <p:ext uri="{BB962C8B-B14F-4D97-AF65-F5344CB8AC3E}">
        <p14:creationId xmlns:p14="http://schemas.microsoft.com/office/powerpoint/2010/main" val="294760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A701-3531-C849-B420-88EE5A233DF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5DB6689-9325-E741-B770-ABF6303DF662}"/>
              </a:ext>
            </a:extLst>
          </p:cNvPr>
          <p:cNvSpPr>
            <a:spLocks noGrp="1"/>
          </p:cNvSpPr>
          <p:nvPr>
            <p:ph type="dt" sz="half" idx="10"/>
          </p:nvPr>
        </p:nvSpPr>
        <p:spPr/>
        <p:txBody>
          <a:bodyPr/>
          <a:lstStyle/>
          <a:p>
            <a:fld id="{D207C0F6-D559-AB4A-B46C-B09A3B35B88E}" type="datetimeFigureOut">
              <a:rPr lang="en-GB" smtClean="0"/>
              <a:t>06/06/2023</a:t>
            </a:fld>
            <a:endParaRPr lang="en-GB"/>
          </a:p>
        </p:txBody>
      </p:sp>
      <p:sp>
        <p:nvSpPr>
          <p:cNvPr id="4" name="Footer Placeholder 3">
            <a:extLst>
              <a:ext uri="{FF2B5EF4-FFF2-40B4-BE49-F238E27FC236}">
                <a16:creationId xmlns:a16="http://schemas.microsoft.com/office/drawing/2014/main" id="{36F1E03B-D68A-814D-A224-B25287194C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F3ABEE-507B-2445-B2DF-95AB00979DF9}"/>
              </a:ext>
            </a:extLst>
          </p:cNvPr>
          <p:cNvSpPr>
            <a:spLocks noGrp="1"/>
          </p:cNvSpPr>
          <p:nvPr>
            <p:ph type="sldNum" sz="quarter" idx="12"/>
          </p:nvPr>
        </p:nvSpPr>
        <p:spPr/>
        <p:txBody>
          <a:bodyPr/>
          <a:lstStyle/>
          <a:p>
            <a:fld id="{E370DD6A-2415-3949-B64A-6686411CBAFE}" type="slidenum">
              <a:rPr lang="en-GB" smtClean="0"/>
              <a:t>‹N°›</a:t>
            </a:fld>
            <a:endParaRPr lang="en-GB"/>
          </a:p>
        </p:txBody>
      </p:sp>
    </p:spTree>
    <p:extLst>
      <p:ext uri="{BB962C8B-B14F-4D97-AF65-F5344CB8AC3E}">
        <p14:creationId xmlns:p14="http://schemas.microsoft.com/office/powerpoint/2010/main" val="176782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1F8BA6-FD4D-EA40-AA14-E6433C2A1D93}"/>
              </a:ext>
            </a:extLst>
          </p:cNvPr>
          <p:cNvSpPr>
            <a:spLocks noGrp="1"/>
          </p:cNvSpPr>
          <p:nvPr>
            <p:ph type="dt" sz="half" idx="10"/>
          </p:nvPr>
        </p:nvSpPr>
        <p:spPr/>
        <p:txBody>
          <a:bodyPr/>
          <a:lstStyle/>
          <a:p>
            <a:fld id="{D207C0F6-D559-AB4A-B46C-B09A3B35B88E}" type="datetimeFigureOut">
              <a:rPr lang="en-GB" smtClean="0"/>
              <a:t>06/06/2023</a:t>
            </a:fld>
            <a:endParaRPr lang="en-GB"/>
          </a:p>
        </p:txBody>
      </p:sp>
      <p:sp>
        <p:nvSpPr>
          <p:cNvPr id="3" name="Footer Placeholder 2">
            <a:extLst>
              <a:ext uri="{FF2B5EF4-FFF2-40B4-BE49-F238E27FC236}">
                <a16:creationId xmlns:a16="http://schemas.microsoft.com/office/drawing/2014/main" id="{9C159295-4792-B645-96BF-F2B18E9839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0C7014-353C-8142-95A1-7CAC16B079DA}"/>
              </a:ext>
            </a:extLst>
          </p:cNvPr>
          <p:cNvSpPr>
            <a:spLocks noGrp="1"/>
          </p:cNvSpPr>
          <p:nvPr>
            <p:ph type="sldNum" sz="quarter" idx="12"/>
          </p:nvPr>
        </p:nvSpPr>
        <p:spPr/>
        <p:txBody>
          <a:bodyPr/>
          <a:lstStyle/>
          <a:p>
            <a:fld id="{E370DD6A-2415-3949-B64A-6686411CBAFE}" type="slidenum">
              <a:rPr lang="en-GB" smtClean="0"/>
              <a:t>‹N°›</a:t>
            </a:fld>
            <a:endParaRPr lang="en-GB"/>
          </a:p>
        </p:txBody>
      </p:sp>
    </p:spTree>
    <p:extLst>
      <p:ext uri="{BB962C8B-B14F-4D97-AF65-F5344CB8AC3E}">
        <p14:creationId xmlns:p14="http://schemas.microsoft.com/office/powerpoint/2010/main" val="164795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CE6E-D53A-9044-B656-7DADC1A664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6D4266E-FDEC-6A4A-9A84-372143C4F6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C0ABC98-3741-EB43-91E2-6C950A889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D7AE3C-A1E1-744C-96E1-A4481DA43B3F}"/>
              </a:ext>
            </a:extLst>
          </p:cNvPr>
          <p:cNvSpPr>
            <a:spLocks noGrp="1"/>
          </p:cNvSpPr>
          <p:nvPr>
            <p:ph type="dt" sz="half" idx="10"/>
          </p:nvPr>
        </p:nvSpPr>
        <p:spPr/>
        <p:txBody>
          <a:bodyPr/>
          <a:lstStyle/>
          <a:p>
            <a:fld id="{D207C0F6-D559-AB4A-B46C-B09A3B35B88E}" type="datetimeFigureOut">
              <a:rPr lang="en-GB" smtClean="0"/>
              <a:t>06/06/2023</a:t>
            </a:fld>
            <a:endParaRPr lang="en-GB"/>
          </a:p>
        </p:txBody>
      </p:sp>
      <p:sp>
        <p:nvSpPr>
          <p:cNvPr id="6" name="Footer Placeholder 5">
            <a:extLst>
              <a:ext uri="{FF2B5EF4-FFF2-40B4-BE49-F238E27FC236}">
                <a16:creationId xmlns:a16="http://schemas.microsoft.com/office/drawing/2014/main" id="{8F132ABC-EEBB-D94A-88DA-77F285450B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F7AB3B-6072-FD46-B911-75A84953AFA2}"/>
              </a:ext>
            </a:extLst>
          </p:cNvPr>
          <p:cNvSpPr>
            <a:spLocks noGrp="1"/>
          </p:cNvSpPr>
          <p:nvPr>
            <p:ph type="sldNum" sz="quarter" idx="12"/>
          </p:nvPr>
        </p:nvSpPr>
        <p:spPr/>
        <p:txBody>
          <a:bodyPr/>
          <a:lstStyle/>
          <a:p>
            <a:fld id="{E370DD6A-2415-3949-B64A-6686411CBAFE}" type="slidenum">
              <a:rPr lang="en-GB" smtClean="0"/>
              <a:t>‹N°›</a:t>
            </a:fld>
            <a:endParaRPr lang="en-GB"/>
          </a:p>
        </p:txBody>
      </p:sp>
    </p:spTree>
    <p:extLst>
      <p:ext uri="{BB962C8B-B14F-4D97-AF65-F5344CB8AC3E}">
        <p14:creationId xmlns:p14="http://schemas.microsoft.com/office/powerpoint/2010/main" val="14767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4B05B-3109-B543-B4E1-28AFE3E31B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A7359E9-7A0A-CC45-8429-C0214DD9C7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17A22383-204C-144D-8920-51AA7BB10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9E65B86-C694-AB4D-8233-E09727F9DDCD}"/>
              </a:ext>
            </a:extLst>
          </p:cNvPr>
          <p:cNvSpPr>
            <a:spLocks noGrp="1"/>
          </p:cNvSpPr>
          <p:nvPr>
            <p:ph type="dt" sz="half" idx="10"/>
          </p:nvPr>
        </p:nvSpPr>
        <p:spPr/>
        <p:txBody>
          <a:bodyPr/>
          <a:lstStyle/>
          <a:p>
            <a:fld id="{D207C0F6-D559-AB4A-B46C-B09A3B35B88E}" type="datetimeFigureOut">
              <a:rPr lang="en-GB" smtClean="0"/>
              <a:t>06/06/2023</a:t>
            </a:fld>
            <a:endParaRPr lang="en-GB"/>
          </a:p>
        </p:txBody>
      </p:sp>
      <p:sp>
        <p:nvSpPr>
          <p:cNvPr id="6" name="Footer Placeholder 5">
            <a:extLst>
              <a:ext uri="{FF2B5EF4-FFF2-40B4-BE49-F238E27FC236}">
                <a16:creationId xmlns:a16="http://schemas.microsoft.com/office/drawing/2014/main" id="{1FC46D5C-E261-944A-9AA8-C02CEACA73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7B91BA-08C4-2E40-AE6D-AD2E8CD1305C}"/>
              </a:ext>
            </a:extLst>
          </p:cNvPr>
          <p:cNvSpPr>
            <a:spLocks noGrp="1"/>
          </p:cNvSpPr>
          <p:nvPr>
            <p:ph type="sldNum" sz="quarter" idx="12"/>
          </p:nvPr>
        </p:nvSpPr>
        <p:spPr/>
        <p:txBody>
          <a:bodyPr/>
          <a:lstStyle/>
          <a:p>
            <a:fld id="{E370DD6A-2415-3949-B64A-6686411CBAFE}" type="slidenum">
              <a:rPr lang="en-GB" smtClean="0"/>
              <a:t>‹N°›</a:t>
            </a:fld>
            <a:endParaRPr lang="en-GB"/>
          </a:p>
        </p:txBody>
      </p:sp>
    </p:spTree>
    <p:extLst>
      <p:ext uri="{BB962C8B-B14F-4D97-AF65-F5344CB8AC3E}">
        <p14:creationId xmlns:p14="http://schemas.microsoft.com/office/powerpoint/2010/main" val="2656457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6731B-8FC0-7A46-9436-EC0AB7628F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D2120D6-9067-7749-A0F4-72E9738AB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33B0524-7E35-704F-B93D-47DA047E56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7C0F6-D559-AB4A-B46C-B09A3B35B88E}" type="datetimeFigureOut">
              <a:rPr lang="en-GB" smtClean="0"/>
              <a:t>06/06/2023</a:t>
            </a:fld>
            <a:endParaRPr lang="en-GB"/>
          </a:p>
        </p:txBody>
      </p:sp>
      <p:sp>
        <p:nvSpPr>
          <p:cNvPr id="5" name="Footer Placeholder 4">
            <a:extLst>
              <a:ext uri="{FF2B5EF4-FFF2-40B4-BE49-F238E27FC236}">
                <a16:creationId xmlns:a16="http://schemas.microsoft.com/office/drawing/2014/main" id="{61B2061B-AE59-5045-B2E0-C900C1A97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4EC5167-E010-1648-845C-BBA8834D76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0DD6A-2415-3949-B64A-6686411CBAFE}" type="slidenum">
              <a:rPr lang="en-GB" smtClean="0"/>
              <a:t>‹N°›</a:t>
            </a:fld>
            <a:endParaRPr lang="en-GB"/>
          </a:p>
        </p:txBody>
      </p:sp>
    </p:spTree>
    <p:extLst>
      <p:ext uri="{BB962C8B-B14F-4D97-AF65-F5344CB8AC3E}">
        <p14:creationId xmlns:p14="http://schemas.microsoft.com/office/powerpoint/2010/main" val="3056332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11.png"/><Relationship Id="rId26" Type="http://schemas.openxmlformats.org/officeDocument/2006/relationships/image" Target="../media/image18.png"/><Relationship Id="rId3" Type="http://schemas.openxmlformats.org/officeDocument/2006/relationships/image" Target="../media/image33.png"/><Relationship Id="rId21" Type="http://schemas.openxmlformats.org/officeDocument/2006/relationships/image" Target="../media/image1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5"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370.png"/><Relationship Id="rId20" Type="http://schemas.openxmlformats.org/officeDocument/2006/relationships/image" Target="../media/image46.png"/><Relationship Id="rId29"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image" Target="../media/image41.png"/><Relationship Id="rId24" Type="http://schemas.openxmlformats.org/officeDocument/2006/relationships/image" Target="../media/image16.png"/><Relationship Id="rId5" Type="http://schemas.openxmlformats.org/officeDocument/2006/relationships/image" Target="../media/image35.png"/><Relationship Id="rId23" Type="http://schemas.openxmlformats.org/officeDocument/2006/relationships/image" Target="../media/image15.png"/><Relationship Id="rId28" Type="http://schemas.openxmlformats.org/officeDocument/2006/relationships/image" Target="../media/image55.png"/><Relationship Id="rId10" Type="http://schemas.openxmlformats.org/officeDocument/2006/relationships/image" Target="../media/image40.png"/><Relationship Id="rId19" Type="http://schemas.openxmlformats.org/officeDocument/2006/relationships/image" Target="../media/image12.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 Id="rId22" Type="http://schemas.openxmlformats.org/officeDocument/2006/relationships/image" Target="../media/image14.png"/><Relationship Id="rId27" Type="http://schemas.openxmlformats.org/officeDocument/2006/relationships/image" Target="../media/image19.png"/><Relationship Id="rId30"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2.sv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60.svg"/><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2" name="Picture 1">
            <a:extLst>
              <a:ext uri="{FF2B5EF4-FFF2-40B4-BE49-F238E27FC236}">
                <a16:creationId xmlns:a16="http://schemas.microsoft.com/office/drawing/2014/main" id="{BCDE4F58-C158-8E41-AFA5-49D01C6AA729}"/>
              </a:ext>
            </a:extLst>
          </p:cNvPr>
          <p:cNvPicPr>
            <a:picLocks noChangeAspect="1"/>
          </p:cNvPicPr>
          <p:nvPr/>
        </p:nvPicPr>
        <p:blipFill>
          <a:blip r:embed="rId2"/>
          <a:stretch>
            <a:fillRect/>
          </a:stretch>
        </p:blipFill>
        <p:spPr>
          <a:xfrm>
            <a:off x="0" y="0"/>
            <a:ext cx="12192000" cy="4552924"/>
          </a:xfrm>
          <a:prstGeom prst="rect">
            <a:avLst/>
          </a:prstGeom>
        </p:spPr>
      </p:pic>
      <p:sp>
        <p:nvSpPr>
          <p:cNvPr id="7" name="Text Placeholder 1">
            <a:extLst>
              <a:ext uri="{FF2B5EF4-FFF2-40B4-BE49-F238E27FC236}">
                <a16:creationId xmlns:a16="http://schemas.microsoft.com/office/drawing/2014/main" id="{87C2E2AC-99DA-E645-84F5-7A3650211A60}"/>
              </a:ext>
            </a:extLst>
          </p:cNvPr>
          <p:cNvSpPr txBox="1">
            <a:spLocks/>
          </p:cNvSpPr>
          <p:nvPr/>
        </p:nvSpPr>
        <p:spPr>
          <a:xfrm>
            <a:off x="966043" y="4666841"/>
            <a:ext cx="3510603" cy="277027"/>
          </a:xfrm>
          <a:prstGeom prst="rect">
            <a:avLst/>
          </a:prstGeom>
          <a:noFill/>
        </p:spPr>
        <p:txBody>
          <a:bodyPr/>
          <a:lstStyle>
            <a:lvl1pPr marL="0" indent="0" algn="l" defTabSz="796168" rtl="0" eaLnBrk="1" latinLnBrk="0" hangingPunct="1">
              <a:lnSpc>
                <a:spcPct val="90000"/>
              </a:lnSpc>
              <a:spcBef>
                <a:spcPts val="300"/>
              </a:spcBef>
              <a:buFont typeface="Arial" panose="020B0604020202020204" pitchFamily="34" charset="0"/>
              <a:buNone/>
              <a:defRPr sz="1400" kern="1200">
                <a:solidFill>
                  <a:schemeClr val="tx1"/>
                </a:solidFill>
                <a:latin typeface="Fira Sans Light" panose="020B0403050000020004" pitchFamily="34" charset="0"/>
                <a:ea typeface="+mn-ea"/>
                <a:cs typeface="+mn-cs"/>
              </a:defRPr>
            </a:lvl1pPr>
            <a:lvl2pPr marL="597126" indent="-199042" algn="l" defTabSz="796168" rtl="0" eaLnBrk="1" latinLnBrk="0" hangingPunct="1">
              <a:lnSpc>
                <a:spcPct val="90000"/>
              </a:lnSpc>
              <a:spcBef>
                <a:spcPts val="435"/>
              </a:spcBef>
              <a:buFont typeface="Arial" panose="020B0604020202020204" pitchFamily="34" charset="0"/>
              <a:buChar char="•"/>
              <a:defRPr sz="2090" kern="1200">
                <a:solidFill>
                  <a:schemeClr val="tx1"/>
                </a:solidFill>
                <a:latin typeface="+mn-lt"/>
                <a:ea typeface="+mn-ea"/>
                <a:cs typeface="+mn-cs"/>
              </a:defRPr>
            </a:lvl2pPr>
            <a:lvl3pPr marL="995210" indent="-199042" algn="l" defTabSz="796168" rtl="0" eaLnBrk="1" latinLnBrk="0" hangingPunct="1">
              <a:lnSpc>
                <a:spcPct val="90000"/>
              </a:lnSpc>
              <a:spcBef>
                <a:spcPts val="435"/>
              </a:spcBef>
              <a:buFont typeface="Arial" panose="020B0604020202020204" pitchFamily="34" charset="0"/>
              <a:buChar char="•"/>
              <a:defRPr sz="1741" kern="1200">
                <a:solidFill>
                  <a:schemeClr val="tx1"/>
                </a:solidFill>
                <a:latin typeface="+mn-lt"/>
                <a:ea typeface="+mn-ea"/>
                <a:cs typeface="+mn-cs"/>
              </a:defRPr>
            </a:lvl3pPr>
            <a:lvl4pPr marL="1393294"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4pPr>
            <a:lvl5pPr marL="1791378"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5pPr>
            <a:lvl6pPr marL="2189462"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6pPr>
            <a:lvl7pPr marL="2587546"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7pPr>
            <a:lvl8pPr marL="2985630"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8pPr>
            <a:lvl9pPr marL="3383714"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9pPr>
          </a:lstStyle>
          <a:p>
            <a:pPr marL="0" marR="0" lvl="0" indent="0" algn="l" defTabSz="796168"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415B80"/>
                </a:solidFill>
                <a:effectLst/>
                <a:uLnTx/>
                <a:uFillTx/>
                <a:latin typeface="+mj-lt"/>
              </a:rPr>
              <a:t>6-7 June </a:t>
            </a:r>
            <a:r>
              <a:rPr lang="en-GB" sz="2800" dirty="0">
                <a:solidFill>
                  <a:srgbClr val="415B80"/>
                </a:solidFill>
                <a:latin typeface="+mj-lt"/>
              </a:rPr>
              <a:t>2023</a:t>
            </a:r>
            <a:endParaRPr kumimoji="0" lang="en-GB" sz="2800" b="0" i="0" u="none" strike="noStrike" kern="1200" cap="none" spc="0" normalizeH="0" baseline="0" noProof="0" dirty="0">
              <a:ln>
                <a:noFill/>
              </a:ln>
              <a:solidFill>
                <a:srgbClr val="415B80"/>
              </a:solidFill>
              <a:effectLst/>
              <a:uLnTx/>
              <a:uFillTx/>
              <a:latin typeface="+mj-lt"/>
            </a:endParaRPr>
          </a:p>
        </p:txBody>
      </p:sp>
      <p:sp>
        <p:nvSpPr>
          <p:cNvPr id="9" name="Text Placeholder 2">
            <a:extLst>
              <a:ext uri="{FF2B5EF4-FFF2-40B4-BE49-F238E27FC236}">
                <a16:creationId xmlns:a16="http://schemas.microsoft.com/office/drawing/2014/main" id="{6F44D5C9-48AD-5743-9830-B024D89D8661}"/>
              </a:ext>
            </a:extLst>
          </p:cNvPr>
          <p:cNvSpPr txBox="1">
            <a:spLocks/>
          </p:cNvSpPr>
          <p:nvPr/>
        </p:nvSpPr>
        <p:spPr>
          <a:xfrm>
            <a:off x="940948" y="6025244"/>
            <a:ext cx="3510603" cy="293447"/>
          </a:xfrm>
          <a:prstGeom prst="rect">
            <a:avLst/>
          </a:prstGeom>
          <a:noFill/>
        </p:spPr>
        <p:txBody>
          <a:bodyPr/>
          <a:lstStyle>
            <a:lvl1pPr marL="0" indent="0" algn="l" defTabSz="796168" rtl="0" eaLnBrk="1" latinLnBrk="0" hangingPunct="1">
              <a:lnSpc>
                <a:spcPct val="90000"/>
              </a:lnSpc>
              <a:spcBef>
                <a:spcPts val="300"/>
              </a:spcBef>
              <a:buFont typeface="Arial" panose="020B0604020202020204" pitchFamily="34" charset="0"/>
              <a:buNone/>
              <a:defRPr sz="1400" kern="1200">
                <a:solidFill>
                  <a:schemeClr val="tx1"/>
                </a:solidFill>
                <a:latin typeface="Fira Sans Light" panose="020B0403050000020004" pitchFamily="34" charset="0"/>
                <a:ea typeface="+mn-ea"/>
                <a:cs typeface="+mn-cs"/>
              </a:defRPr>
            </a:lvl1pPr>
            <a:lvl2pPr marL="597126" indent="-199042" algn="l" defTabSz="796168" rtl="0" eaLnBrk="1" latinLnBrk="0" hangingPunct="1">
              <a:lnSpc>
                <a:spcPct val="90000"/>
              </a:lnSpc>
              <a:spcBef>
                <a:spcPts val="435"/>
              </a:spcBef>
              <a:buFont typeface="Arial" panose="020B0604020202020204" pitchFamily="34" charset="0"/>
              <a:buChar char="•"/>
              <a:defRPr sz="2090" kern="1200">
                <a:solidFill>
                  <a:schemeClr val="tx1"/>
                </a:solidFill>
                <a:latin typeface="+mn-lt"/>
                <a:ea typeface="+mn-ea"/>
                <a:cs typeface="+mn-cs"/>
              </a:defRPr>
            </a:lvl2pPr>
            <a:lvl3pPr marL="995210" indent="-199042" algn="l" defTabSz="796168" rtl="0" eaLnBrk="1" latinLnBrk="0" hangingPunct="1">
              <a:lnSpc>
                <a:spcPct val="90000"/>
              </a:lnSpc>
              <a:spcBef>
                <a:spcPts val="435"/>
              </a:spcBef>
              <a:buFont typeface="Arial" panose="020B0604020202020204" pitchFamily="34" charset="0"/>
              <a:buChar char="•"/>
              <a:defRPr sz="1741" kern="1200">
                <a:solidFill>
                  <a:schemeClr val="tx1"/>
                </a:solidFill>
                <a:latin typeface="+mn-lt"/>
                <a:ea typeface="+mn-ea"/>
                <a:cs typeface="+mn-cs"/>
              </a:defRPr>
            </a:lvl3pPr>
            <a:lvl4pPr marL="1393294"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4pPr>
            <a:lvl5pPr marL="1791378"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5pPr>
            <a:lvl6pPr marL="2189462"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6pPr>
            <a:lvl7pPr marL="2587546"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7pPr>
            <a:lvl8pPr marL="2985630"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8pPr>
            <a:lvl9pPr marL="3383714"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9pPr>
          </a:lstStyle>
          <a:p>
            <a:pPr marL="0" marR="0" lvl="0" indent="0" algn="l" defTabSz="796168" rtl="0" eaLnBrk="1" fontAlgn="auto" latinLnBrk="0" hangingPunct="1">
              <a:lnSpc>
                <a:spcPct val="90000"/>
              </a:lnSpc>
              <a:spcBef>
                <a:spcPts val="3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415B80"/>
              </a:solidFill>
              <a:effectLst/>
              <a:uLnTx/>
              <a:uFillTx/>
              <a:latin typeface="+mj-lt"/>
              <a:ea typeface="+mn-ea"/>
              <a:cs typeface="+mn-cs"/>
            </a:endParaRPr>
          </a:p>
        </p:txBody>
      </p:sp>
      <p:pic>
        <p:nvPicPr>
          <p:cNvPr id="11" name="Picture 10">
            <a:extLst>
              <a:ext uri="{FF2B5EF4-FFF2-40B4-BE49-F238E27FC236}">
                <a16:creationId xmlns:a16="http://schemas.microsoft.com/office/drawing/2014/main" id="{36DF3227-B067-7846-A56C-7B4831913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7616" y="5907516"/>
            <a:ext cx="620447" cy="413806"/>
          </a:xfrm>
          <a:prstGeom prst="rect">
            <a:avLst/>
          </a:prstGeom>
        </p:spPr>
      </p:pic>
      <p:sp>
        <p:nvSpPr>
          <p:cNvPr id="12" name="Text Placeholder 1">
            <a:extLst>
              <a:ext uri="{FF2B5EF4-FFF2-40B4-BE49-F238E27FC236}">
                <a16:creationId xmlns:a16="http://schemas.microsoft.com/office/drawing/2014/main" id="{0C775823-321C-984F-A6F5-66C387D2A537}"/>
              </a:ext>
            </a:extLst>
          </p:cNvPr>
          <p:cNvSpPr txBox="1">
            <a:spLocks/>
          </p:cNvSpPr>
          <p:nvPr/>
        </p:nvSpPr>
        <p:spPr>
          <a:xfrm>
            <a:off x="9048749" y="5889125"/>
            <a:ext cx="2809875" cy="413987"/>
          </a:xfrm>
          <a:prstGeom prst="rect">
            <a:avLst/>
          </a:prstGeom>
          <a:noFill/>
        </p:spPr>
        <p:txBody>
          <a:bodyPr/>
          <a:lstStyle>
            <a:lvl1pPr marL="0" indent="0" algn="l" defTabSz="796168" rtl="0" eaLnBrk="1" latinLnBrk="0" hangingPunct="1">
              <a:lnSpc>
                <a:spcPct val="90000"/>
              </a:lnSpc>
              <a:spcBef>
                <a:spcPts val="300"/>
              </a:spcBef>
              <a:buFont typeface="Arial" panose="020B0604020202020204" pitchFamily="34" charset="0"/>
              <a:buNone/>
              <a:defRPr sz="1400" kern="1200">
                <a:solidFill>
                  <a:schemeClr val="tx1"/>
                </a:solidFill>
                <a:latin typeface="Fira Sans Light" panose="020B0403050000020004" pitchFamily="34" charset="0"/>
                <a:ea typeface="+mn-ea"/>
                <a:cs typeface="+mn-cs"/>
              </a:defRPr>
            </a:lvl1pPr>
            <a:lvl2pPr marL="597126" indent="-199042" algn="l" defTabSz="796168" rtl="0" eaLnBrk="1" latinLnBrk="0" hangingPunct="1">
              <a:lnSpc>
                <a:spcPct val="90000"/>
              </a:lnSpc>
              <a:spcBef>
                <a:spcPts val="435"/>
              </a:spcBef>
              <a:buFont typeface="Arial" panose="020B0604020202020204" pitchFamily="34" charset="0"/>
              <a:buChar char="•"/>
              <a:defRPr sz="2090" kern="1200">
                <a:solidFill>
                  <a:schemeClr val="tx1"/>
                </a:solidFill>
                <a:latin typeface="+mn-lt"/>
                <a:ea typeface="+mn-ea"/>
                <a:cs typeface="+mn-cs"/>
              </a:defRPr>
            </a:lvl2pPr>
            <a:lvl3pPr marL="995210" indent="-199042" algn="l" defTabSz="796168" rtl="0" eaLnBrk="1" latinLnBrk="0" hangingPunct="1">
              <a:lnSpc>
                <a:spcPct val="90000"/>
              </a:lnSpc>
              <a:spcBef>
                <a:spcPts val="435"/>
              </a:spcBef>
              <a:buFont typeface="Arial" panose="020B0604020202020204" pitchFamily="34" charset="0"/>
              <a:buChar char="•"/>
              <a:defRPr sz="1741" kern="1200">
                <a:solidFill>
                  <a:schemeClr val="tx1"/>
                </a:solidFill>
                <a:latin typeface="+mn-lt"/>
                <a:ea typeface="+mn-ea"/>
                <a:cs typeface="+mn-cs"/>
              </a:defRPr>
            </a:lvl3pPr>
            <a:lvl4pPr marL="1393294"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4pPr>
            <a:lvl5pPr marL="1791378"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5pPr>
            <a:lvl6pPr marL="2189462"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6pPr>
            <a:lvl7pPr marL="2587546"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7pPr>
            <a:lvl8pPr marL="2985630"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8pPr>
            <a:lvl9pPr marL="3383714"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9pPr>
          </a:lstStyle>
          <a:p>
            <a:pPr lvl="0"/>
            <a:r>
              <a:rPr lang="en-US" sz="900" i="1">
                <a:solidFill>
                  <a:srgbClr val="415B80"/>
                </a:solidFill>
                <a:latin typeface="+mj-lt"/>
              </a:rPr>
              <a:t>This project has received funding from the European Union’s Horizon 2020 research and innovation </a:t>
            </a:r>
            <a:r>
              <a:rPr lang="en-US" sz="900" i="1" err="1">
                <a:solidFill>
                  <a:srgbClr val="415B80"/>
                </a:solidFill>
                <a:latin typeface="+mj-lt"/>
              </a:rPr>
              <a:t>programme</a:t>
            </a:r>
            <a:r>
              <a:rPr lang="en-US" sz="900" i="1">
                <a:solidFill>
                  <a:srgbClr val="415B80"/>
                </a:solidFill>
                <a:latin typeface="+mj-lt"/>
              </a:rPr>
              <a:t> under grant agreement No 101003589.</a:t>
            </a:r>
            <a:endParaRPr lang="en-GB" sz="900" i="1">
              <a:solidFill>
                <a:srgbClr val="415B80"/>
              </a:solidFill>
              <a:latin typeface="+mj-lt"/>
            </a:endParaRPr>
          </a:p>
        </p:txBody>
      </p:sp>
      <p:sp>
        <p:nvSpPr>
          <p:cNvPr id="13" name="TextBox 12">
            <a:extLst>
              <a:ext uri="{FF2B5EF4-FFF2-40B4-BE49-F238E27FC236}">
                <a16:creationId xmlns:a16="http://schemas.microsoft.com/office/drawing/2014/main" id="{8A31C45D-DACC-6649-8428-2D79842B2579}"/>
              </a:ext>
            </a:extLst>
          </p:cNvPr>
          <p:cNvSpPr txBox="1"/>
          <p:nvPr/>
        </p:nvSpPr>
        <p:spPr>
          <a:xfrm>
            <a:off x="940948" y="641498"/>
            <a:ext cx="9158514" cy="757130"/>
          </a:xfrm>
          <a:prstGeom prst="rect">
            <a:avLst/>
          </a:prstGeom>
          <a:noFill/>
        </p:spPr>
        <p:txBody>
          <a:bodyPr wrap="square" rtlCol="0">
            <a:spAutoFit/>
          </a:bodyPr>
          <a:lstStyle/>
          <a:p>
            <a:pPr lvl="0" defTabSz="796168">
              <a:lnSpc>
                <a:spcPct val="90000"/>
              </a:lnSpc>
              <a:spcBef>
                <a:spcPts val="300"/>
              </a:spcBef>
              <a:defRPr/>
            </a:pPr>
            <a:r>
              <a:rPr lang="en-GB" sz="4800" b="1" dirty="0">
                <a:solidFill>
                  <a:schemeClr val="bg1"/>
                </a:solidFill>
                <a:latin typeface="+mj-lt"/>
              </a:rPr>
              <a:t>RECOVER Closing Conference</a:t>
            </a:r>
          </a:p>
        </p:txBody>
      </p:sp>
      <p:sp>
        <p:nvSpPr>
          <p:cNvPr id="14" name="TextBox 13">
            <a:extLst>
              <a:ext uri="{FF2B5EF4-FFF2-40B4-BE49-F238E27FC236}">
                <a16:creationId xmlns:a16="http://schemas.microsoft.com/office/drawing/2014/main" id="{4E884099-3AEE-1849-BC04-7BC59CA56725}"/>
              </a:ext>
            </a:extLst>
          </p:cNvPr>
          <p:cNvSpPr txBox="1"/>
          <p:nvPr/>
        </p:nvSpPr>
        <p:spPr>
          <a:xfrm>
            <a:off x="940948" y="1586514"/>
            <a:ext cx="11504036" cy="1349600"/>
          </a:xfrm>
          <a:prstGeom prst="rect">
            <a:avLst/>
          </a:prstGeom>
          <a:noFill/>
        </p:spPr>
        <p:txBody>
          <a:bodyPr wrap="square" rtlCol="0" anchor="t">
            <a:spAutoFit/>
          </a:bodyPr>
          <a:lstStyle/>
          <a:p>
            <a:pPr defTabSz="796168">
              <a:lnSpc>
                <a:spcPct val="90000"/>
              </a:lnSpc>
              <a:spcBef>
                <a:spcPts val="300"/>
              </a:spcBef>
              <a:defRPr/>
            </a:pPr>
            <a:r>
              <a:rPr lang="en-GB" sz="4400" dirty="0" smtClean="0">
                <a:solidFill>
                  <a:schemeClr val="bg1"/>
                </a:solidFill>
                <a:latin typeface="+mj-lt"/>
              </a:rPr>
              <a:t>WP6: </a:t>
            </a:r>
            <a:r>
              <a:rPr lang="fr-FR" sz="4400" dirty="0">
                <a:solidFill>
                  <a:schemeClr val="bg1"/>
                </a:solidFill>
              </a:rPr>
              <a:t>Transmission, </a:t>
            </a:r>
            <a:r>
              <a:rPr lang="fr-FR" sz="4400" dirty="0" err="1">
                <a:solidFill>
                  <a:schemeClr val="bg1"/>
                </a:solidFill>
              </a:rPr>
              <a:t>epidemiology</a:t>
            </a:r>
            <a:r>
              <a:rPr lang="fr-FR" sz="4400" dirty="0">
                <a:solidFill>
                  <a:schemeClr val="bg1"/>
                </a:solidFill>
              </a:rPr>
              <a:t> and </a:t>
            </a:r>
            <a:r>
              <a:rPr lang="fr-FR" sz="4400" dirty="0" err="1">
                <a:solidFill>
                  <a:schemeClr val="bg1"/>
                </a:solidFill>
              </a:rPr>
              <a:t>modeling</a:t>
            </a:r>
            <a:endParaRPr lang="fr-FR" sz="4400" dirty="0">
              <a:solidFill>
                <a:schemeClr val="bg1"/>
              </a:solidFill>
            </a:endParaRPr>
          </a:p>
          <a:p>
            <a:pPr lvl="0" defTabSz="796168">
              <a:lnSpc>
                <a:spcPct val="90000"/>
              </a:lnSpc>
              <a:spcBef>
                <a:spcPts val="300"/>
              </a:spcBef>
              <a:defRPr/>
            </a:pPr>
            <a:endParaRPr lang="en-GB" sz="4400" dirty="0">
              <a:solidFill>
                <a:schemeClr val="bg1"/>
              </a:solidFill>
              <a:latin typeface="+mj-lt"/>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190" y="3780028"/>
            <a:ext cx="1850898" cy="1850400"/>
          </a:xfrm>
          <a:prstGeom prst="rect">
            <a:avLst/>
          </a:prstGeom>
        </p:spPr>
      </p:pic>
      <p:sp>
        <p:nvSpPr>
          <p:cNvPr id="3" name="TextBox 13">
            <a:extLst>
              <a:ext uri="{FF2B5EF4-FFF2-40B4-BE49-F238E27FC236}">
                <a16:creationId xmlns:a16="http://schemas.microsoft.com/office/drawing/2014/main" id="{D9FA115D-D642-4B6E-973D-16F935ACE04F}"/>
              </a:ext>
            </a:extLst>
          </p:cNvPr>
          <p:cNvSpPr txBox="1"/>
          <p:nvPr/>
        </p:nvSpPr>
        <p:spPr>
          <a:xfrm>
            <a:off x="966043" y="2278714"/>
            <a:ext cx="9158514" cy="1349600"/>
          </a:xfrm>
          <a:prstGeom prst="rect">
            <a:avLst/>
          </a:prstGeom>
          <a:noFill/>
        </p:spPr>
        <p:txBody>
          <a:bodyPr wrap="square" rtlCol="0" anchor="t">
            <a:spAutoFit/>
          </a:bodyPr>
          <a:lstStyle/>
          <a:p>
            <a:pPr lvl="0" defTabSz="796168">
              <a:lnSpc>
                <a:spcPct val="90000"/>
              </a:lnSpc>
              <a:spcBef>
                <a:spcPts val="300"/>
              </a:spcBef>
              <a:defRPr/>
            </a:pPr>
            <a:r>
              <a:rPr lang="en-GB" sz="4400" dirty="0" err="1" smtClean="0">
                <a:solidFill>
                  <a:schemeClr val="bg1"/>
                </a:solidFill>
                <a:latin typeface="+mj-lt"/>
              </a:rPr>
              <a:t>Pr</a:t>
            </a:r>
            <a:r>
              <a:rPr lang="en-GB" sz="4400" dirty="0" smtClean="0">
                <a:solidFill>
                  <a:schemeClr val="bg1"/>
                </a:solidFill>
                <a:latin typeface="+mj-lt"/>
              </a:rPr>
              <a:t> Xavier Duval</a:t>
            </a:r>
          </a:p>
          <a:p>
            <a:pPr lvl="0" defTabSz="796168">
              <a:lnSpc>
                <a:spcPct val="90000"/>
              </a:lnSpc>
              <a:spcBef>
                <a:spcPts val="300"/>
              </a:spcBef>
              <a:defRPr/>
            </a:pPr>
            <a:r>
              <a:rPr lang="en-GB" sz="4400" dirty="0" err="1" smtClean="0">
                <a:solidFill>
                  <a:schemeClr val="bg1"/>
                </a:solidFill>
                <a:latin typeface="+mj-lt"/>
              </a:rPr>
              <a:t>Pr</a:t>
            </a:r>
            <a:r>
              <a:rPr lang="en-GB" sz="4400" dirty="0" smtClean="0">
                <a:solidFill>
                  <a:schemeClr val="bg1"/>
                </a:solidFill>
                <a:latin typeface="+mj-lt"/>
              </a:rPr>
              <a:t> </a:t>
            </a:r>
            <a:r>
              <a:rPr lang="en-GB" sz="4400" dirty="0">
                <a:solidFill>
                  <a:schemeClr val="bg1"/>
                </a:solidFill>
                <a:latin typeface="+mj-lt"/>
              </a:rPr>
              <a:t>Patricia </a:t>
            </a:r>
            <a:r>
              <a:rPr lang="en-GB" sz="4400" dirty="0" err="1">
                <a:solidFill>
                  <a:schemeClr val="bg1"/>
                </a:solidFill>
                <a:latin typeface="+mj-lt"/>
              </a:rPr>
              <a:t>Bruijning-Verhagen</a:t>
            </a:r>
            <a:endParaRPr lang="en-GB" sz="4400" dirty="0">
              <a:solidFill>
                <a:schemeClr val="bg1"/>
              </a:solidFill>
              <a:latin typeface="+mj-lt"/>
            </a:endParaRPr>
          </a:p>
        </p:txBody>
      </p:sp>
      <p:sp>
        <p:nvSpPr>
          <p:cNvPr id="4" name="Text Placeholder 1">
            <a:extLst>
              <a:ext uri="{FF2B5EF4-FFF2-40B4-BE49-F238E27FC236}">
                <a16:creationId xmlns:a16="http://schemas.microsoft.com/office/drawing/2014/main" id="{1E7969E8-737E-8BB1-8B6F-AE2567D1BE6F}"/>
              </a:ext>
            </a:extLst>
          </p:cNvPr>
          <p:cNvSpPr txBox="1">
            <a:spLocks/>
          </p:cNvSpPr>
          <p:nvPr/>
        </p:nvSpPr>
        <p:spPr>
          <a:xfrm>
            <a:off x="940948" y="5188005"/>
            <a:ext cx="5907113" cy="426532"/>
          </a:xfrm>
          <a:prstGeom prst="rect">
            <a:avLst/>
          </a:prstGeom>
          <a:noFill/>
        </p:spPr>
        <p:txBody>
          <a:bodyPr/>
          <a:lstStyle>
            <a:lvl1pPr marL="0" indent="0" algn="l" defTabSz="796168" rtl="0" eaLnBrk="1" latinLnBrk="0" hangingPunct="1">
              <a:lnSpc>
                <a:spcPct val="90000"/>
              </a:lnSpc>
              <a:spcBef>
                <a:spcPts val="300"/>
              </a:spcBef>
              <a:buFont typeface="Arial" panose="020B0604020202020204" pitchFamily="34" charset="0"/>
              <a:buNone/>
              <a:defRPr sz="1400" kern="1200">
                <a:solidFill>
                  <a:schemeClr val="tx1"/>
                </a:solidFill>
                <a:latin typeface="Fira Sans Light" panose="020B0403050000020004" pitchFamily="34" charset="0"/>
                <a:ea typeface="+mn-ea"/>
                <a:cs typeface="+mn-cs"/>
              </a:defRPr>
            </a:lvl1pPr>
            <a:lvl2pPr marL="597126" indent="-199042" algn="l" defTabSz="796168" rtl="0" eaLnBrk="1" latinLnBrk="0" hangingPunct="1">
              <a:lnSpc>
                <a:spcPct val="90000"/>
              </a:lnSpc>
              <a:spcBef>
                <a:spcPts val="435"/>
              </a:spcBef>
              <a:buFont typeface="Arial" panose="020B0604020202020204" pitchFamily="34" charset="0"/>
              <a:buChar char="•"/>
              <a:defRPr sz="2090" kern="1200">
                <a:solidFill>
                  <a:schemeClr val="tx1"/>
                </a:solidFill>
                <a:latin typeface="+mn-lt"/>
                <a:ea typeface="+mn-ea"/>
                <a:cs typeface="+mn-cs"/>
              </a:defRPr>
            </a:lvl2pPr>
            <a:lvl3pPr marL="995210" indent="-199042" algn="l" defTabSz="796168" rtl="0" eaLnBrk="1" latinLnBrk="0" hangingPunct="1">
              <a:lnSpc>
                <a:spcPct val="90000"/>
              </a:lnSpc>
              <a:spcBef>
                <a:spcPts val="435"/>
              </a:spcBef>
              <a:buFont typeface="Arial" panose="020B0604020202020204" pitchFamily="34" charset="0"/>
              <a:buChar char="•"/>
              <a:defRPr sz="1741" kern="1200">
                <a:solidFill>
                  <a:schemeClr val="tx1"/>
                </a:solidFill>
                <a:latin typeface="+mn-lt"/>
                <a:ea typeface="+mn-ea"/>
                <a:cs typeface="+mn-cs"/>
              </a:defRPr>
            </a:lvl3pPr>
            <a:lvl4pPr marL="1393294"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4pPr>
            <a:lvl5pPr marL="1791378"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5pPr>
            <a:lvl6pPr marL="2189462"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6pPr>
            <a:lvl7pPr marL="2587546"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7pPr>
            <a:lvl8pPr marL="2985630"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8pPr>
            <a:lvl9pPr marL="3383714" indent="-199042" algn="l" defTabSz="796168" rtl="0" eaLnBrk="1" latinLnBrk="0" hangingPunct="1">
              <a:lnSpc>
                <a:spcPct val="90000"/>
              </a:lnSpc>
              <a:spcBef>
                <a:spcPts val="435"/>
              </a:spcBef>
              <a:buFont typeface="Arial" panose="020B0604020202020204" pitchFamily="34" charset="0"/>
              <a:buChar char="•"/>
              <a:defRPr sz="1567" kern="1200">
                <a:solidFill>
                  <a:schemeClr val="tx1"/>
                </a:solidFill>
                <a:latin typeface="+mn-lt"/>
                <a:ea typeface="+mn-ea"/>
                <a:cs typeface="+mn-cs"/>
              </a:defRPr>
            </a:lvl9pPr>
          </a:lstStyle>
          <a:p>
            <a:pPr marL="0" marR="0" lvl="0" indent="0" algn="l" defTabSz="796168"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415B80"/>
                </a:solidFill>
                <a:effectLst/>
                <a:uLnTx/>
                <a:uFillTx/>
                <a:latin typeface="+mj-lt"/>
              </a:rPr>
              <a:t>Esplanade Hotel, Zagreb, Croatia</a:t>
            </a:r>
          </a:p>
        </p:txBody>
      </p:sp>
    </p:spTree>
    <p:extLst>
      <p:ext uri="{BB962C8B-B14F-4D97-AF65-F5344CB8AC3E}">
        <p14:creationId xmlns:p14="http://schemas.microsoft.com/office/powerpoint/2010/main" val="155000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err="1" smtClean="0">
                <a:solidFill>
                  <a:srgbClr val="8B5686"/>
                </a:solidFill>
              </a:rPr>
              <a:t>CoV</a:t>
            </a:r>
            <a:r>
              <a:rPr lang="en-US" sz="3200" dirty="0" smtClean="0">
                <a:solidFill>
                  <a:srgbClr val="8B5686"/>
                </a:solidFill>
              </a:rPr>
              <a:t>-CONTACT study: </a:t>
            </a:r>
            <a:r>
              <a:rPr lang="en-US" sz="3200" b="1" dirty="0" smtClean="0">
                <a:solidFill>
                  <a:srgbClr val="8B5686"/>
                </a:solidFill>
              </a:rPr>
              <a:t>Results and outcome</a:t>
            </a:r>
            <a:endParaRPr lang="en-US" sz="3200" b="1" dirty="0">
              <a:solidFill>
                <a:srgbClr val="8B5686"/>
              </a:solidFill>
            </a:endParaRPr>
          </a:p>
        </p:txBody>
      </p:sp>
      <p:sp>
        <p:nvSpPr>
          <p:cNvPr id="3" name="Espace réservé du contenu 2"/>
          <p:cNvSpPr>
            <a:spLocks noGrp="1"/>
          </p:cNvSpPr>
          <p:nvPr>
            <p:ph idx="1"/>
          </p:nvPr>
        </p:nvSpPr>
        <p:spPr>
          <a:xfrm>
            <a:off x="399346" y="1432433"/>
            <a:ext cx="12502837" cy="4351338"/>
          </a:xfrm>
        </p:spPr>
        <p:txBody>
          <a:bodyPr>
            <a:noAutofit/>
          </a:bodyPr>
          <a:lstStyle/>
          <a:p>
            <a:r>
              <a:rPr lang="en-US" sz="2400" dirty="0" smtClean="0"/>
              <a:t>Transmission rate: </a:t>
            </a:r>
            <a:r>
              <a:rPr lang="en-US" sz="2400" b="1" dirty="0" smtClean="0">
                <a:solidFill>
                  <a:srgbClr val="92D050"/>
                </a:solidFill>
              </a:rPr>
              <a:t>17 % </a:t>
            </a:r>
            <a:r>
              <a:rPr lang="en-US" sz="1800" b="1" dirty="0" smtClean="0"/>
              <a:t>(</a:t>
            </a:r>
            <a:r>
              <a:rPr lang="fr-FR" sz="2000" dirty="0" smtClean="0"/>
              <a:t>95%CI</a:t>
            </a:r>
            <a:r>
              <a:rPr lang="fr-FR" sz="2000" dirty="0"/>
              <a:t>: 13 - </a:t>
            </a:r>
            <a:r>
              <a:rPr lang="fr-FR" sz="2000" dirty="0" smtClean="0"/>
              <a:t>23) </a:t>
            </a:r>
            <a:r>
              <a:rPr lang="en-US" sz="2400" b="1" dirty="0" smtClean="0">
                <a:solidFill>
                  <a:srgbClr val="92D050"/>
                </a:solidFill>
              </a:rPr>
              <a:t>of HCW </a:t>
            </a:r>
            <a:r>
              <a:rPr lang="en-US" sz="2400" dirty="0" smtClean="0"/>
              <a:t>acquired SARS-</a:t>
            </a:r>
            <a:r>
              <a:rPr lang="en-US" sz="2400" dirty="0" err="1" smtClean="0"/>
              <a:t>CoV</a:t>
            </a:r>
            <a:r>
              <a:rPr lang="en-US" sz="2400" dirty="0" smtClean="0"/>
              <a:t> 2 infection</a:t>
            </a:r>
          </a:p>
          <a:p>
            <a:r>
              <a:rPr lang="en-US" sz="2400" b="1" dirty="0" smtClean="0">
                <a:solidFill>
                  <a:srgbClr val="92D050"/>
                </a:solidFill>
              </a:rPr>
              <a:t>30% of HCW were asymptomatic</a:t>
            </a:r>
            <a:endParaRPr lang="en-US" sz="2400" dirty="0" smtClean="0"/>
          </a:p>
          <a:p>
            <a:r>
              <a:rPr lang="en-US" sz="2400" b="1" dirty="0" smtClean="0"/>
              <a:t>Factors associated with infections</a:t>
            </a:r>
          </a:p>
          <a:p>
            <a:pPr marL="742950" lvl="1" indent="-285750">
              <a:buFontTx/>
              <a:buChar char="-"/>
            </a:pPr>
            <a:r>
              <a:rPr lang="en-US" dirty="0"/>
              <a:t>C</a:t>
            </a:r>
            <a:r>
              <a:rPr lang="en-US" dirty="0" smtClean="0"/>
              <a:t>ontact with an SARS-CoV2 patients / SARS-CoV2 HCW :  	</a:t>
            </a:r>
            <a:r>
              <a:rPr lang="en-US" sz="1800" dirty="0" smtClean="0"/>
              <a:t>OR 2.36 [1.21;4.65]</a:t>
            </a:r>
          </a:p>
          <a:p>
            <a:pPr marL="742950" lvl="1" indent="-285750">
              <a:buFontTx/>
              <a:buChar char="-"/>
            </a:pPr>
            <a:r>
              <a:rPr lang="en-US" dirty="0"/>
              <a:t>N</a:t>
            </a:r>
            <a:r>
              <a:rPr lang="en-US" dirty="0" smtClean="0"/>
              <a:t>urses than in medical doctors 		</a:t>
            </a:r>
            <a:r>
              <a:rPr lang="en-US" dirty="0"/>
              <a:t>	</a:t>
            </a:r>
            <a:r>
              <a:rPr lang="en-US" dirty="0" smtClean="0"/>
              <a:t>	</a:t>
            </a:r>
            <a:r>
              <a:rPr lang="en-US" sz="1800" dirty="0" smtClean="0"/>
              <a:t>OR: 2.37 [1.11;5.22]</a:t>
            </a:r>
            <a:endParaRPr lang="en-US" dirty="0" smtClean="0"/>
          </a:p>
          <a:p>
            <a:r>
              <a:rPr lang="en-US" dirty="0" smtClean="0"/>
              <a:t>No differences in </a:t>
            </a:r>
          </a:p>
          <a:p>
            <a:pPr lvl="1"/>
            <a:r>
              <a:rPr lang="en-US" dirty="0" smtClean="0"/>
              <a:t>HCW background characteristics</a:t>
            </a:r>
          </a:p>
          <a:p>
            <a:pPr lvl="1"/>
            <a:r>
              <a:rPr lang="en-US" dirty="0" smtClean="0"/>
              <a:t>Other types of exposure characteristics</a:t>
            </a:r>
          </a:p>
          <a:p>
            <a:pPr lvl="1"/>
            <a:r>
              <a:rPr lang="en-US" dirty="0" smtClean="0"/>
              <a:t>Length of exposure</a:t>
            </a:r>
          </a:p>
          <a:p>
            <a:pPr lvl="1"/>
            <a:r>
              <a:rPr lang="en-US" dirty="0" smtClean="0"/>
              <a:t>NP viral load of index COVID subjects (Patients or HCW) </a:t>
            </a:r>
            <a:endParaRPr lang="en-US" dirty="0"/>
          </a:p>
        </p:txBody>
      </p:sp>
      <p:sp>
        <p:nvSpPr>
          <p:cNvPr id="2" name="Rectangle 1"/>
          <p:cNvSpPr/>
          <p:nvPr/>
        </p:nvSpPr>
        <p:spPr>
          <a:xfrm>
            <a:off x="233680" y="2336800"/>
            <a:ext cx="11785600" cy="3718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1553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err="1" smtClean="0">
                <a:solidFill>
                  <a:srgbClr val="8B5686"/>
                </a:solidFill>
              </a:rPr>
              <a:t>CoV</a:t>
            </a:r>
            <a:r>
              <a:rPr lang="en-US" sz="3200" dirty="0" smtClean="0">
                <a:solidFill>
                  <a:srgbClr val="8B5686"/>
                </a:solidFill>
              </a:rPr>
              <a:t>-CONTACT study: </a:t>
            </a:r>
            <a:r>
              <a:rPr lang="en-US" sz="3200" b="1" dirty="0" smtClean="0">
                <a:solidFill>
                  <a:srgbClr val="8B5686"/>
                </a:solidFill>
              </a:rPr>
              <a:t>Results and outcome</a:t>
            </a:r>
            <a:endParaRPr lang="en-US" sz="3200" b="1" dirty="0">
              <a:solidFill>
                <a:srgbClr val="8B5686"/>
              </a:solidFill>
            </a:endParaRPr>
          </a:p>
        </p:txBody>
      </p:sp>
      <p:sp>
        <p:nvSpPr>
          <p:cNvPr id="3" name="Espace réservé du contenu 2"/>
          <p:cNvSpPr>
            <a:spLocks noGrp="1"/>
          </p:cNvSpPr>
          <p:nvPr>
            <p:ph idx="1"/>
          </p:nvPr>
        </p:nvSpPr>
        <p:spPr>
          <a:xfrm>
            <a:off x="399346" y="1432433"/>
            <a:ext cx="12502837" cy="4351338"/>
          </a:xfrm>
        </p:spPr>
        <p:txBody>
          <a:bodyPr>
            <a:noAutofit/>
          </a:bodyPr>
          <a:lstStyle/>
          <a:p>
            <a:r>
              <a:rPr lang="en-US" sz="2400" dirty="0" smtClean="0"/>
              <a:t>Transmission rate: </a:t>
            </a:r>
            <a:r>
              <a:rPr lang="en-US" sz="2400" b="1" dirty="0" smtClean="0">
                <a:solidFill>
                  <a:srgbClr val="92D050"/>
                </a:solidFill>
              </a:rPr>
              <a:t>17 % </a:t>
            </a:r>
            <a:r>
              <a:rPr lang="en-US" sz="1800" b="1" dirty="0" smtClean="0"/>
              <a:t>(</a:t>
            </a:r>
            <a:r>
              <a:rPr lang="fr-FR" sz="2000" dirty="0" smtClean="0"/>
              <a:t>95%CI</a:t>
            </a:r>
            <a:r>
              <a:rPr lang="fr-FR" sz="2000" dirty="0"/>
              <a:t>: 13 - </a:t>
            </a:r>
            <a:r>
              <a:rPr lang="fr-FR" sz="2000" dirty="0" smtClean="0"/>
              <a:t>23) </a:t>
            </a:r>
            <a:r>
              <a:rPr lang="en-US" sz="2400" b="1" dirty="0" smtClean="0">
                <a:solidFill>
                  <a:srgbClr val="92D050"/>
                </a:solidFill>
              </a:rPr>
              <a:t>of HCW </a:t>
            </a:r>
            <a:r>
              <a:rPr lang="en-US" sz="2400" dirty="0" smtClean="0"/>
              <a:t>acquired SARS-</a:t>
            </a:r>
            <a:r>
              <a:rPr lang="en-US" sz="2400" dirty="0" err="1" smtClean="0"/>
              <a:t>CoV</a:t>
            </a:r>
            <a:r>
              <a:rPr lang="en-US" sz="2400" dirty="0" smtClean="0"/>
              <a:t> 2 infection</a:t>
            </a:r>
          </a:p>
          <a:p>
            <a:r>
              <a:rPr lang="en-US" sz="2400" b="1" dirty="0" smtClean="0">
                <a:solidFill>
                  <a:srgbClr val="92D050"/>
                </a:solidFill>
              </a:rPr>
              <a:t>30% of HCW were asymptomatic</a:t>
            </a:r>
            <a:endParaRPr lang="en-US" sz="2400" dirty="0" smtClean="0"/>
          </a:p>
          <a:p>
            <a:r>
              <a:rPr lang="en-US" sz="2400" b="1" dirty="0" smtClean="0"/>
              <a:t>Factors associated with infections</a:t>
            </a:r>
          </a:p>
          <a:p>
            <a:pPr marL="742950" lvl="1" indent="-285750">
              <a:buFontTx/>
              <a:buChar char="-"/>
            </a:pPr>
            <a:r>
              <a:rPr lang="en-US" dirty="0" smtClean="0"/>
              <a:t>Exposure to an SARS-CoV2 patient / SARS-CoV2 HCW :  	</a:t>
            </a:r>
            <a:r>
              <a:rPr lang="en-US" sz="1800" dirty="0" smtClean="0"/>
              <a:t>OR 2.36 [1.21;4.65]</a:t>
            </a:r>
          </a:p>
          <a:p>
            <a:pPr marL="742950" lvl="1" indent="-285750">
              <a:buFontTx/>
              <a:buChar char="-"/>
            </a:pPr>
            <a:r>
              <a:rPr lang="en-US" dirty="0"/>
              <a:t>N</a:t>
            </a:r>
            <a:r>
              <a:rPr lang="en-US" dirty="0" smtClean="0"/>
              <a:t>urses than in medical doctors 		</a:t>
            </a:r>
            <a:r>
              <a:rPr lang="en-US" dirty="0"/>
              <a:t>	</a:t>
            </a:r>
            <a:r>
              <a:rPr lang="en-US" dirty="0" smtClean="0"/>
              <a:t>	</a:t>
            </a:r>
            <a:r>
              <a:rPr lang="en-US" sz="1800" dirty="0" smtClean="0"/>
              <a:t>OR: 2.37 [1.11;5.22]</a:t>
            </a:r>
            <a:endParaRPr lang="en-US" dirty="0" smtClean="0"/>
          </a:p>
          <a:p>
            <a:r>
              <a:rPr lang="en-US" dirty="0" smtClean="0"/>
              <a:t>No differences in </a:t>
            </a:r>
          </a:p>
          <a:p>
            <a:pPr lvl="1"/>
            <a:r>
              <a:rPr lang="en-US" dirty="0" smtClean="0"/>
              <a:t>HCW background characteristics</a:t>
            </a:r>
          </a:p>
          <a:p>
            <a:pPr lvl="1"/>
            <a:r>
              <a:rPr lang="en-US" dirty="0" smtClean="0"/>
              <a:t>Other types of exposure characteristics</a:t>
            </a:r>
          </a:p>
          <a:p>
            <a:pPr lvl="1"/>
            <a:r>
              <a:rPr lang="en-US" dirty="0" smtClean="0"/>
              <a:t>Length of exposure</a:t>
            </a:r>
          </a:p>
          <a:p>
            <a:pPr lvl="1"/>
            <a:r>
              <a:rPr lang="en-US" dirty="0" smtClean="0"/>
              <a:t>NP viral load of index COVID subjects (Patients or HCW) </a:t>
            </a:r>
            <a:endParaRPr lang="en-US" dirty="0"/>
          </a:p>
        </p:txBody>
      </p:sp>
    </p:spTree>
    <p:extLst>
      <p:ext uri="{BB962C8B-B14F-4D97-AF65-F5344CB8AC3E}">
        <p14:creationId xmlns:p14="http://schemas.microsoft.com/office/powerpoint/2010/main" val="174321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err="1" smtClean="0">
                <a:solidFill>
                  <a:srgbClr val="8B5686"/>
                </a:solidFill>
              </a:rPr>
              <a:t>CoV</a:t>
            </a:r>
            <a:r>
              <a:rPr lang="en-US" sz="3200" dirty="0" smtClean="0">
                <a:solidFill>
                  <a:srgbClr val="8B5686"/>
                </a:solidFill>
              </a:rPr>
              <a:t>-CONTACT study: </a:t>
            </a:r>
            <a:r>
              <a:rPr lang="en-US" sz="3200" b="1" dirty="0" smtClean="0">
                <a:solidFill>
                  <a:srgbClr val="8B5686"/>
                </a:solidFill>
              </a:rPr>
              <a:t>Conclusions</a:t>
            </a:r>
            <a:r>
              <a:rPr lang="en-US" sz="3200" dirty="0" smtClean="0">
                <a:solidFill>
                  <a:srgbClr val="8B5686"/>
                </a:solidFill>
              </a:rPr>
              <a:t> </a:t>
            </a:r>
            <a:endParaRPr lang="en-US" sz="3200" dirty="0">
              <a:solidFill>
                <a:srgbClr val="8B5686"/>
              </a:solidFill>
            </a:endParaRPr>
          </a:p>
        </p:txBody>
      </p:sp>
      <p:sp>
        <p:nvSpPr>
          <p:cNvPr id="3" name="Espace réservé du contenu 2"/>
          <p:cNvSpPr>
            <a:spLocks noGrp="1"/>
          </p:cNvSpPr>
          <p:nvPr>
            <p:ph idx="1"/>
          </p:nvPr>
        </p:nvSpPr>
        <p:spPr>
          <a:xfrm>
            <a:off x="554736" y="1514729"/>
            <a:ext cx="10515600" cy="4351338"/>
          </a:xfrm>
        </p:spPr>
        <p:txBody>
          <a:bodyPr>
            <a:normAutofit lnSpcReduction="10000"/>
          </a:bodyPr>
          <a:lstStyle/>
          <a:p>
            <a:r>
              <a:rPr lang="en-US" dirty="0"/>
              <a:t>Almost 15% of HCW were infected after an at-risk exposure</a:t>
            </a:r>
          </a:p>
          <a:p>
            <a:r>
              <a:rPr lang="en-US" dirty="0" smtClean="0"/>
              <a:t>Exposures were both due to infected patients and infected colleagues</a:t>
            </a:r>
          </a:p>
          <a:p>
            <a:r>
              <a:rPr lang="en-US" dirty="0" smtClean="0"/>
              <a:t>In the absence of shortage, generalize the use of mask in all units, including those not suppose to receive infected pts</a:t>
            </a:r>
          </a:p>
          <a:p>
            <a:r>
              <a:rPr lang="en-US" sz="3000" dirty="0" smtClean="0"/>
              <a:t>Lunch and </a:t>
            </a:r>
            <a:r>
              <a:rPr lang="en-US" dirty="0" smtClean="0"/>
              <a:t>Friendly moments at high risk of exposure between HCW</a:t>
            </a:r>
          </a:p>
          <a:p>
            <a:r>
              <a:rPr lang="en-US" dirty="0" smtClean="0"/>
              <a:t>The RISK of HCW infection become more related to situations outside   the patients care</a:t>
            </a:r>
          </a:p>
          <a:p>
            <a:pPr marL="0" indent="0">
              <a:buNone/>
            </a:pPr>
            <a:r>
              <a:rPr lang="en-US" dirty="0"/>
              <a:t>	</a:t>
            </a:r>
            <a:r>
              <a:rPr lang="en-US" dirty="0" smtClean="0"/>
              <a:t>- at hospital between colleagues</a:t>
            </a:r>
          </a:p>
          <a:p>
            <a:pPr marL="0" indent="0">
              <a:buNone/>
            </a:pPr>
            <a:r>
              <a:rPr lang="en-US" dirty="0"/>
              <a:t>	</a:t>
            </a:r>
            <a:r>
              <a:rPr lang="en-US" dirty="0" smtClean="0"/>
              <a:t>- outside the hospital (family, private contacts) were masking was 		unfeasible.</a:t>
            </a:r>
          </a:p>
          <a:p>
            <a:endParaRPr lang="en-US" dirty="0"/>
          </a:p>
        </p:txBody>
      </p:sp>
      <p:sp>
        <p:nvSpPr>
          <p:cNvPr id="2" name="Rectangle 1"/>
          <p:cNvSpPr/>
          <p:nvPr/>
        </p:nvSpPr>
        <p:spPr>
          <a:xfrm>
            <a:off x="264160" y="2418080"/>
            <a:ext cx="11480800" cy="3616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8096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err="1" smtClean="0">
                <a:solidFill>
                  <a:srgbClr val="8B5686"/>
                </a:solidFill>
              </a:rPr>
              <a:t>CoV</a:t>
            </a:r>
            <a:r>
              <a:rPr lang="en-US" sz="3200" dirty="0" smtClean="0">
                <a:solidFill>
                  <a:srgbClr val="8B5686"/>
                </a:solidFill>
              </a:rPr>
              <a:t>-CONTACT study: </a:t>
            </a:r>
            <a:r>
              <a:rPr lang="en-US" sz="3200" b="1" dirty="0" smtClean="0">
                <a:solidFill>
                  <a:srgbClr val="8B5686"/>
                </a:solidFill>
              </a:rPr>
              <a:t>Conclusions</a:t>
            </a:r>
            <a:r>
              <a:rPr lang="en-US" sz="3200" dirty="0" smtClean="0">
                <a:solidFill>
                  <a:srgbClr val="8B5686"/>
                </a:solidFill>
              </a:rPr>
              <a:t> </a:t>
            </a:r>
            <a:endParaRPr lang="en-US" sz="3200" dirty="0">
              <a:solidFill>
                <a:srgbClr val="8B5686"/>
              </a:solidFill>
            </a:endParaRPr>
          </a:p>
        </p:txBody>
      </p:sp>
      <p:sp>
        <p:nvSpPr>
          <p:cNvPr id="3" name="Espace réservé du contenu 2"/>
          <p:cNvSpPr>
            <a:spLocks noGrp="1"/>
          </p:cNvSpPr>
          <p:nvPr>
            <p:ph idx="1"/>
          </p:nvPr>
        </p:nvSpPr>
        <p:spPr>
          <a:xfrm>
            <a:off x="554736" y="1514729"/>
            <a:ext cx="10515600" cy="4351338"/>
          </a:xfrm>
        </p:spPr>
        <p:txBody>
          <a:bodyPr>
            <a:normAutofit lnSpcReduction="10000"/>
          </a:bodyPr>
          <a:lstStyle/>
          <a:p>
            <a:r>
              <a:rPr lang="en-US" dirty="0"/>
              <a:t>Almost 15% of HCW were infected after an at-risk exposure</a:t>
            </a:r>
          </a:p>
          <a:p>
            <a:r>
              <a:rPr lang="en-US" dirty="0"/>
              <a:t>Exposures were both due to infected patients and infected colleagues</a:t>
            </a:r>
          </a:p>
          <a:p>
            <a:r>
              <a:rPr lang="en-US" dirty="0" smtClean="0"/>
              <a:t>In the absence of shortage, generalize the use of mask in all units, including those not suppose to receive infected pts</a:t>
            </a:r>
          </a:p>
          <a:p>
            <a:r>
              <a:rPr lang="en-US" sz="3000" dirty="0" smtClean="0"/>
              <a:t>Lunch and </a:t>
            </a:r>
            <a:r>
              <a:rPr lang="en-US" dirty="0" smtClean="0"/>
              <a:t>Friendly moments at high risk of exposure between HCW</a:t>
            </a:r>
          </a:p>
          <a:p>
            <a:r>
              <a:rPr lang="en-US" dirty="0" smtClean="0"/>
              <a:t>The RISK of HCW infection become more related to situations outside   the patients care</a:t>
            </a:r>
          </a:p>
          <a:p>
            <a:pPr marL="0" indent="0">
              <a:buNone/>
            </a:pPr>
            <a:r>
              <a:rPr lang="en-US" dirty="0"/>
              <a:t>	</a:t>
            </a:r>
            <a:r>
              <a:rPr lang="en-US" dirty="0" smtClean="0"/>
              <a:t>- at hospital between colleagues</a:t>
            </a:r>
          </a:p>
          <a:p>
            <a:pPr marL="0" indent="0">
              <a:buNone/>
            </a:pPr>
            <a:r>
              <a:rPr lang="en-US" dirty="0"/>
              <a:t>	</a:t>
            </a:r>
            <a:r>
              <a:rPr lang="en-US" dirty="0" smtClean="0"/>
              <a:t>- outside the hospital (family, private contacts) were masking was 		unfeasible.</a:t>
            </a:r>
          </a:p>
          <a:p>
            <a:endParaRPr lang="en-US" dirty="0"/>
          </a:p>
        </p:txBody>
      </p:sp>
      <p:sp>
        <p:nvSpPr>
          <p:cNvPr id="2" name="Rectangle 1"/>
          <p:cNvSpPr/>
          <p:nvPr/>
        </p:nvSpPr>
        <p:spPr>
          <a:xfrm>
            <a:off x="399347" y="3738880"/>
            <a:ext cx="11406573" cy="233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26380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err="1" smtClean="0">
                <a:solidFill>
                  <a:srgbClr val="8B5686"/>
                </a:solidFill>
              </a:rPr>
              <a:t>CoV</a:t>
            </a:r>
            <a:r>
              <a:rPr lang="en-US" sz="3200" dirty="0" smtClean="0">
                <a:solidFill>
                  <a:srgbClr val="8B5686"/>
                </a:solidFill>
              </a:rPr>
              <a:t>-CONTACT study: </a:t>
            </a:r>
            <a:r>
              <a:rPr lang="en-US" sz="3200" b="1" dirty="0" smtClean="0">
                <a:solidFill>
                  <a:srgbClr val="8B5686"/>
                </a:solidFill>
              </a:rPr>
              <a:t>Conclusions</a:t>
            </a:r>
            <a:r>
              <a:rPr lang="en-US" sz="3200" dirty="0" smtClean="0">
                <a:solidFill>
                  <a:srgbClr val="8B5686"/>
                </a:solidFill>
              </a:rPr>
              <a:t> </a:t>
            </a:r>
            <a:endParaRPr lang="en-US" sz="3200" dirty="0">
              <a:solidFill>
                <a:srgbClr val="8B5686"/>
              </a:solidFill>
            </a:endParaRPr>
          </a:p>
        </p:txBody>
      </p:sp>
      <p:sp>
        <p:nvSpPr>
          <p:cNvPr id="3" name="Espace réservé du contenu 2"/>
          <p:cNvSpPr>
            <a:spLocks noGrp="1"/>
          </p:cNvSpPr>
          <p:nvPr>
            <p:ph idx="1"/>
          </p:nvPr>
        </p:nvSpPr>
        <p:spPr>
          <a:xfrm>
            <a:off x="554735" y="1514729"/>
            <a:ext cx="11494389" cy="4351338"/>
          </a:xfrm>
        </p:spPr>
        <p:txBody>
          <a:bodyPr>
            <a:normAutofit fontScale="92500" lnSpcReduction="10000"/>
          </a:bodyPr>
          <a:lstStyle/>
          <a:p>
            <a:r>
              <a:rPr lang="en-US" dirty="0"/>
              <a:t>Almost 15% of HCW were infected after an at-risk exposure</a:t>
            </a:r>
          </a:p>
          <a:p>
            <a:r>
              <a:rPr lang="en-US" dirty="0"/>
              <a:t>Exposures were both due to infected patients and infected colleagues</a:t>
            </a:r>
          </a:p>
          <a:p>
            <a:r>
              <a:rPr lang="en-US" dirty="0" smtClean="0"/>
              <a:t>In the absence of shortage, generalize the use of mask in all units, including those not suppose to receive infected pts</a:t>
            </a:r>
          </a:p>
          <a:p>
            <a:r>
              <a:rPr lang="en-US" sz="3000" dirty="0" smtClean="0"/>
              <a:t>Lunch and </a:t>
            </a:r>
            <a:r>
              <a:rPr lang="en-US" dirty="0" smtClean="0"/>
              <a:t>Friendly moments are at high risk of exposure between HCW</a:t>
            </a:r>
          </a:p>
          <a:p>
            <a:r>
              <a:rPr lang="en-US" dirty="0" smtClean="0"/>
              <a:t>The RISK of HCW infection become more related to situations outside the patients’ care</a:t>
            </a:r>
          </a:p>
          <a:p>
            <a:pPr marL="0" indent="0">
              <a:buNone/>
            </a:pPr>
            <a:r>
              <a:rPr lang="en-US" dirty="0"/>
              <a:t>	</a:t>
            </a:r>
            <a:r>
              <a:rPr lang="en-US" dirty="0" smtClean="0"/>
              <a:t>- at hospital: between colleagues</a:t>
            </a:r>
          </a:p>
          <a:p>
            <a:pPr marL="0" indent="0">
              <a:buNone/>
            </a:pPr>
            <a:r>
              <a:rPr lang="en-US" dirty="0"/>
              <a:t>	</a:t>
            </a:r>
            <a:r>
              <a:rPr lang="en-US" dirty="0" smtClean="0"/>
              <a:t>- outside the hospital : family, private contacts where masking 			was unfeasible.</a:t>
            </a:r>
          </a:p>
          <a:p>
            <a:endParaRPr lang="en-US" dirty="0"/>
          </a:p>
        </p:txBody>
      </p:sp>
    </p:spTree>
    <p:extLst>
      <p:ext uri="{BB962C8B-B14F-4D97-AF65-F5344CB8AC3E}">
        <p14:creationId xmlns:p14="http://schemas.microsoft.com/office/powerpoint/2010/main" val="138534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smtClean="0">
                <a:solidFill>
                  <a:srgbClr val="8B5686"/>
                </a:solidFill>
              </a:rPr>
              <a:t>Lessons learned </a:t>
            </a:r>
            <a:endParaRPr lang="nl-BE" sz="3200" dirty="0">
              <a:solidFill>
                <a:srgbClr val="8B5686"/>
              </a:solidFill>
            </a:endParaRPr>
          </a:p>
        </p:txBody>
      </p:sp>
      <p:sp>
        <p:nvSpPr>
          <p:cNvPr id="8" name="Espace réservé du contenu 2"/>
          <p:cNvSpPr txBox="1">
            <a:spLocks/>
          </p:cNvSpPr>
          <p:nvPr/>
        </p:nvSpPr>
        <p:spPr>
          <a:xfrm>
            <a:off x="554736" y="1514728"/>
            <a:ext cx="10515600" cy="4721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smtClean="0"/>
              <a:t>Pending the development of vaccines, how </a:t>
            </a:r>
            <a:r>
              <a:rPr lang="en-US" sz="2800" dirty="0"/>
              <a:t>can </a:t>
            </a:r>
            <a:r>
              <a:rPr lang="en-US" sz="2800" dirty="0" smtClean="0"/>
              <a:t>HCW </a:t>
            </a:r>
            <a:r>
              <a:rPr lang="en-US" sz="2800" dirty="0"/>
              <a:t>be effectively protected during </a:t>
            </a:r>
            <a:r>
              <a:rPr lang="en-US" sz="2800" dirty="0" smtClean="0"/>
              <a:t>ALL </a:t>
            </a:r>
            <a:r>
              <a:rPr lang="en-US" sz="2800" dirty="0"/>
              <a:t>their high-risk contacts</a:t>
            </a:r>
            <a:r>
              <a:rPr lang="en-US" sz="2800" dirty="0" smtClean="0"/>
              <a:t>?</a:t>
            </a:r>
          </a:p>
          <a:p>
            <a:pPr algn="l"/>
            <a:endParaRPr lang="en-US" sz="2800" dirty="0"/>
          </a:p>
          <a:p>
            <a:pPr algn="l"/>
            <a:r>
              <a:rPr lang="en-US" sz="2800" dirty="0" smtClean="0"/>
              <a:t>		Pre exposition chemoprophylaxis ?</a:t>
            </a:r>
          </a:p>
          <a:p>
            <a:pPr algn="l"/>
            <a:endParaRPr lang="en-US" sz="2800" dirty="0"/>
          </a:p>
        </p:txBody>
      </p:sp>
      <p:sp>
        <p:nvSpPr>
          <p:cNvPr id="2" name="Flèche droite 1"/>
          <p:cNvSpPr/>
          <p:nvPr/>
        </p:nvSpPr>
        <p:spPr>
          <a:xfrm>
            <a:off x="1563624" y="2962656"/>
            <a:ext cx="777240" cy="384048"/>
          </a:xfrm>
          <a:prstGeom prst="rightArrow">
            <a:avLst/>
          </a:prstGeom>
          <a:solidFill>
            <a:srgbClr val="8B5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2641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pic>
        <p:nvPicPr>
          <p:cNvPr id="6" name="Image 5"/>
          <p:cNvPicPr>
            <a:picLocks noChangeAspect="1"/>
          </p:cNvPicPr>
          <p:nvPr/>
        </p:nvPicPr>
        <p:blipFill>
          <a:blip r:embed="rId3"/>
          <a:stretch>
            <a:fillRect/>
          </a:stretch>
        </p:blipFill>
        <p:spPr>
          <a:xfrm>
            <a:off x="2772830" y="554662"/>
            <a:ext cx="7854474" cy="5700058"/>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smtClean="0">
                <a:solidFill>
                  <a:srgbClr val="8B5686"/>
                </a:solidFill>
              </a:rPr>
              <a:t>Lessons learned </a:t>
            </a:r>
            <a:endParaRPr lang="nl-BE" sz="3200" dirty="0">
              <a:solidFill>
                <a:srgbClr val="8B5686"/>
              </a:solidFill>
            </a:endParaRPr>
          </a:p>
        </p:txBody>
      </p:sp>
      <p:sp>
        <p:nvSpPr>
          <p:cNvPr id="2" name="ZoneTexte 1"/>
          <p:cNvSpPr txBox="1"/>
          <p:nvPr/>
        </p:nvSpPr>
        <p:spPr>
          <a:xfrm>
            <a:off x="514350" y="1981200"/>
            <a:ext cx="1857375" cy="369332"/>
          </a:xfrm>
          <a:prstGeom prst="rect">
            <a:avLst/>
          </a:prstGeom>
          <a:noFill/>
          <a:ln w="28575">
            <a:solidFill>
              <a:srgbClr val="8B5686"/>
            </a:solidFill>
          </a:ln>
        </p:spPr>
        <p:txBody>
          <a:bodyPr wrap="square" rtlCol="0">
            <a:spAutoFit/>
          </a:bodyPr>
          <a:lstStyle/>
          <a:p>
            <a:r>
              <a:rPr lang="fr-FR" dirty="0" smtClean="0"/>
              <a:t>COVIDAXIS 1 Trial</a:t>
            </a:r>
            <a:endParaRPr lang="fr-FR" dirty="0"/>
          </a:p>
        </p:txBody>
      </p:sp>
    </p:spTree>
    <p:extLst>
      <p:ext uri="{BB962C8B-B14F-4D97-AF65-F5344CB8AC3E}">
        <p14:creationId xmlns:p14="http://schemas.microsoft.com/office/powerpoint/2010/main" val="580509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smtClean="0">
                <a:solidFill>
                  <a:srgbClr val="8B5686"/>
                </a:solidFill>
              </a:rPr>
              <a:t>Lessons learned </a:t>
            </a:r>
            <a:endParaRPr lang="nl-BE" sz="3200" dirty="0">
              <a:solidFill>
                <a:srgbClr val="8B5686"/>
              </a:solidFill>
            </a:endParaRPr>
          </a:p>
        </p:txBody>
      </p:sp>
      <p:sp>
        <p:nvSpPr>
          <p:cNvPr id="3" name="Espace réservé du contenu 2"/>
          <p:cNvSpPr>
            <a:spLocks noGrp="1"/>
          </p:cNvSpPr>
          <p:nvPr>
            <p:ph idx="1"/>
          </p:nvPr>
        </p:nvSpPr>
        <p:spPr>
          <a:xfrm>
            <a:off x="609600" y="1395856"/>
            <a:ext cx="11405616" cy="4611751"/>
          </a:xfrm>
        </p:spPr>
        <p:txBody>
          <a:bodyPr>
            <a:normAutofit/>
          </a:bodyPr>
          <a:lstStyle/>
          <a:p>
            <a:pPr marL="457200" lvl="1" indent="-457200">
              <a:buNone/>
            </a:pPr>
            <a:r>
              <a:rPr lang="en-US" sz="2800" b="1" dirty="0"/>
              <a:t>Primary </a:t>
            </a:r>
            <a:r>
              <a:rPr lang="en-US" sz="2800" b="1" dirty="0" smtClean="0"/>
              <a:t>objective (COVIDAXIS Trial)</a:t>
            </a:r>
            <a:endParaRPr lang="fr-FR" sz="3200" b="1" dirty="0"/>
          </a:p>
          <a:p>
            <a:r>
              <a:rPr lang="en-US" dirty="0"/>
              <a:t>To explore whether a 2-month treatment with </a:t>
            </a:r>
            <a:r>
              <a:rPr lang="en-US" dirty="0" smtClean="0"/>
              <a:t>HCQ may </a:t>
            </a:r>
            <a:r>
              <a:rPr lang="en-US" dirty="0"/>
              <a:t>reduce the incidence of symptomatic or asymptomatic infection by SARS-CoV-2, </a:t>
            </a:r>
            <a:r>
              <a:rPr lang="en-US" dirty="0" smtClean="0"/>
              <a:t>in HCW.</a:t>
            </a:r>
          </a:p>
          <a:p>
            <a:endParaRPr lang="en-US" sz="1800" dirty="0"/>
          </a:p>
          <a:p>
            <a:pPr marL="0" indent="0">
              <a:buNone/>
            </a:pPr>
            <a:r>
              <a:rPr lang="en-US" dirty="0"/>
              <a:t>HCW </a:t>
            </a:r>
            <a:r>
              <a:rPr lang="en-US" dirty="0" smtClean="0"/>
              <a:t>randomly assigned </a:t>
            </a:r>
            <a:r>
              <a:rPr lang="en-US" dirty="0"/>
              <a:t>to </a:t>
            </a:r>
          </a:p>
          <a:p>
            <a:pPr lvl="0"/>
            <a:r>
              <a:rPr lang="en-US" b="1" dirty="0" smtClean="0">
                <a:solidFill>
                  <a:srgbClr val="92D050"/>
                </a:solidFill>
              </a:rPr>
              <a:t>Arm HCQ: </a:t>
            </a:r>
            <a:r>
              <a:rPr lang="en-US" dirty="0"/>
              <a:t>HCQ 200 </a:t>
            </a:r>
            <a:r>
              <a:rPr lang="en-US" dirty="0" smtClean="0"/>
              <a:t>mg     </a:t>
            </a:r>
            <a:r>
              <a:rPr lang="en-US" sz="2000" dirty="0" smtClean="0"/>
              <a:t>(2 </a:t>
            </a:r>
            <a:r>
              <a:rPr lang="en-US" sz="2000" dirty="0"/>
              <a:t>tablets </a:t>
            </a:r>
            <a:r>
              <a:rPr lang="en-US" sz="2000" dirty="0" smtClean="0"/>
              <a:t>td at </a:t>
            </a:r>
            <a:r>
              <a:rPr lang="en-US" sz="2000" dirty="0"/>
              <a:t>Day 1 and 200 mg, 1 tablet once daily </a:t>
            </a:r>
            <a:r>
              <a:rPr lang="en-US" sz="2000" dirty="0" smtClean="0"/>
              <a:t>afterwards)</a:t>
            </a:r>
            <a:endParaRPr lang="fr-FR" dirty="0"/>
          </a:p>
          <a:p>
            <a:pPr lvl="0"/>
            <a:r>
              <a:rPr lang="en-US" b="1" dirty="0" smtClean="0">
                <a:solidFill>
                  <a:srgbClr val="8B5686"/>
                </a:solidFill>
              </a:rPr>
              <a:t>Arm PCB: </a:t>
            </a:r>
            <a:r>
              <a:rPr lang="en-US" dirty="0"/>
              <a:t>Placebo of </a:t>
            </a:r>
            <a:r>
              <a:rPr lang="en-US" dirty="0" smtClean="0"/>
              <a:t>HCQ </a:t>
            </a:r>
            <a:r>
              <a:rPr lang="en-US" sz="2000" dirty="0"/>
              <a:t>(2 tablets td at Day 1 and 200 mg, 1 tablet once daily afterwards</a:t>
            </a:r>
            <a:r>
              <a:rPr lang="en-US" sz="2000" dirty="0" smtClean="0"/>
              <a:t>) </a:t>
            </a:r>
            <a:endParaRPr lang="fr-FR" sz="1800" dirty="0"/>
          </a:p>
        </p:txBody>
      </p:sp>
    </p:spTree>
    <p:extLst>
      <p:ext uri="{BB962C8B-B14F-4D97-AF65-F5344CB8AC3E}">
        <p14:creationId xmlns:p14="http://schemas.microsoft.com/office/powerpoint/2010/main" val="269115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smtClean="0">
                <a:solidFill>
                  <a:srgbClr val="8B5686"/>
                </a:solidFill>
              </a:rPr>
              <a:t>Lessons learned </a:t>
            </a:r>
            <a:endParaRPr lang="en-US" sz="3200" dirty="0">
              <a:solidFill>
                <a:srgbClr val="8B5686"/>
              </a:solidFill>
            </a:endParaRPr>
          </a:p>
        </p:txBody>
      </p:sp>
      <p:sp>
        <p:nvSpPr>
          <p:cNvPr id="3" name="Espace réservé du contenu 2"/>
          <p:cNvSpPr>
            <a:spLocks noGrp="1"/>
          </p:cNvSpPr>
          <p:nvPr>
            <p:ph idx="1"/>
          </p:nvPr>
        </p:nvSpPr>
        <p:spPr>
          <a:xfrm>
            <a:off x="499872" y="1199880"/>
            <a:ext cx="10515600" cy="4351338"/>
          </a:xfrm>
        </p:spPr>
        <p:txBody>
          <a:bodyPr>
            <a:noAutofit/>
          </a:bodyPr>
          <a:lstStyle/>
          <a:p>
            <a:pPr marL="0" indent="0">
              <a:buNone/>
            </a:pPr>
            <a:r>
              <a:rPr lang="en-US" sz="2400" b="1" dirty="0" smtClean="0"/>
              <a:t>Primary endpoint </a:t>
            </a:r>
            <a:endParaRPr lang="en-US" sz="2400" dirty="0" smtClean="0"/>
          </a:p>
          <a:p>
            <a:pPr marL="0" indent="0">
              <a:buNone/>
            </a:pPr>
            <a:r>
              <a:rPr lang="en-US" sz="2400" dirty="0" smtClean="0"/>
              <a:t>Occurrence of an symptomatic or asymptomatic SARS-CoV-2 infection among HCWs</a:t>
            </a:r>
            <a:endParaRPr lang="en-US" sz="1100" dirty="0" smtClean="0"/>
          </a:p>
          <a:p>
            <a:pPr marL="0" indent="0">
              <a:buNone/>
            </a:pPr>
            <a:r>
              <a:rPr lang="en-US" sz="2400" b="1" dirty="0" smtClean="0"/>
              <a:t>defined by either: </a:t>
            </a:r>
          </a:p>
          <a:p>
            <a:pPr marL="0" indent="447675">
              <a:buNone/>
            </a:pPr>
            <a:r>
              <a:rPr lang="en-US" sz="2400" dirty="0" smtClean="0"/>
              <a:t>• a positive RT-PCR on </a:t>
            </a:r>
          </a:p>
          <a:p>
            <a:pPr marL="1200150" lvl="3" indent="-285750"/>
            <a:r>
              <a:rPr lang="en-US" sz="2000" dirty="0" smtClean="0"/>
              <a:t>periodic systematic nasopharyngeal swab </a:t>
            </a:r>
            <a:r>
              <a:rPr lang="en-US" sz="2000" b="1" dirty="0" smtClean="0"/>
              <a:t>OR </a:t>
            </a:r>
            <a:endParaRPr lang="en-US" sz="2000" dirty="0" smtClean="0"/>
          </a:p>
          <a:p>
            <a:pPr marL="1200150" lvl="3" indent="-285750"/>
            <a:r>
              <a:rPr lang="en-US" sz="2000" dirty="0" smtClean="0"/>
              <a:t>a respiratory sample in case of symptoms </a:t>
            </a:r>
            <a:r>
              <a:rPr lang="en-US" sz="2000" b="1" dirty="0" smtClean="0"/>
              <a:t>OR </a:t>
            </a:r>
            <a:endParaRPr lang="en-US" sz="2000" dirty="0" smtClean="0"/>
          </a:p>
          <a:p>
            <a:pPr marL="0" indent="447675">
              <a:buNone/>
            </a:pPr>
            <a:r>
              <a:rPr lang="en-US" sz="2400" dirty="0" smtClean="0"/>
              <a:t>• a seroconversion to SARS-CoV-2 after randomization. </a:t>
            </a:r>
          </a:p>
          <a:p>
            <a:pPr marL="0" indent="0">
              <a:buNone/>
            </a:pPr>
            <a:endParaRPr lang="en-US" sz="1100" dirty="0" smtClean="0"/>
          </a:p>
          <a:p>
            <a:pPr marL="0" indent="0">
              <a:buNone/>
            </a:pPr>
            <a:endParaRPr lang="en-US" sz="2400" b="1" dirty="0" smtClean="0"/>
          </a:p>
          <a:p>
            <a:pPr marL="0" indent="0">
              <a:buNone/>
            </a:pPr>
            <a:r>
              <a:rPr lang="en-US" sz="2400" b="1" dirty="0" smtClean="0"/>
              <a:t>Hypothesis:</a:t>
            </a:r>
          </a:p>
          <a:p>
            <a:pPr marL="0" indent="0">
              <a:buNone/>
            </a:pPr>
            <a:r>
              <a:rPr lang="en-US" sz="2400" dirty="0" smtClean="0"/>
              <a:t>Reduction of the rate of infected HCW from </a:t>
            </a:r>
            <a:r>
              <a:rPr lang="en-US" sz="2400" b="1" dirty="0" smtClean="0">
                <a:solidFill>
                  <a:srgbClr val="92D050"/>
                </a:solidFill>
              </a:rPr>
              <a:t>15% to 7.5%</a:t>
            </a:r>
          </a:p>
          <a:p>
            <a:pPr marL="0" indent="0">
              <a:buNone/>
            </a:pPr>
            <a:endParaRPr lang="en-US" sz="1000" dirty="0" smtClean="0"/>
          </a:p>
          <a:p>
            <a:pPr marL="0" indent="0">
              <a:buNone/>
            </a:pPr>
            <a:r>
              <a:rPr lang="en-US" sz="2400" b="1" dirty="0" smtClean="0"/>
              <a:t>Inclusion of 300 HCW per arms</a:t>
            </a:r>
          </a:p>
          <a:p>
            <a:endParaRPr lang="en-US" sz="2400" dirty="0"/>
          </a:p>
        </p:txBody>
      </p:sp>
      <p:sp>
        <p:nvSpPr>
          <p:cNvPr id="2" name="Rectangle 1"/>
          <p:cNvSpPr/>
          <p:nvPr/>
        </p:nvSpPr>
        <p:spPr>
          <a:xfrm>
            <a:off x="294640" y="4704080"/>
            <a:ext cx="11594653" cy="1788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4367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smtClean="0">
                <a:solidFill>
                  <a:srgbClr val="8B5686"/>
                </a:solidFill>
              </a:rPr>
              <a:t>Lessons learned </a:t>
            </a:r>
            <a:endParaRPr lang="nl-BE" sz="3200" dirty="0">
              <a:solidFill>
                <a:srgbClr val="8B5686"/>
              </a:solidFill>
            </a:endParaRPr>
          </a:p>
        </p:txBody>
      </p:sp>
      <p:sp>
        <p:nvSpPr>
          <p:cNvPr id="3" name="Espace réservé du contenu 2"/>
          <p:cNvSpPr>
            <a:spLocks noGrp="1"/>
          </p:cNvSpPr>
          <p:nvPr>
            <p:ph idx="1"/>
          </p:nvPr>
        </p:nvSpPr>
        <p:spPr>
          <a:xfrm>
            <a:off x="499872" y="1199880"/>
            <a:ext cx="10515600" cy="4351338"/>
          </a:xfrm>
        </p:spPr>
        <p:txBody>
          <a:bodyPr>
            <a:noAutofit/>
          </a:bodyPr>
          <a:lstStyle/>
          <a:p>
            <a:pPr marL="0" indent="0">
              <a:buNone/>
            </a:pPr>
            <a:r>
              <a:rPr lang="en-US" sz="2400" b="1" dirty="0" smtClean="0"/>
              <a:t>Primary endpoint </a:t>
            </a:r>
            <a:endParaRPr lang="en-US" sz="2400" dirty="0" smtClean="0"/>
          </a:p>
          <a:p>
            <a:pPr marL="0" indent="0">
              <a:buNone/>
            </a:pPr>
            <a:r>
              <a:rPr lang="en-US" sz="2400" dirty="0" smtClean="0"/>
              <a:t>Occurrence of an symptomatic or asymptomatic SARS-CoV-2 infection among HCWs</a:t>
            </a:r>
            <a:endParaRPr lang="en-US" sz="1100" dirty="0" smtClean="0"/>
          </a:p>
          <a:p>
            <a:pPr marL="0" indent="0">
              <a:buNone/>
            </a:pPr>
            <a:r>
              <a:rPr lang="en-US" sz="2400" b="1" dirty="0" smtClean="0"/>
              <a:t>defined by either: </a:t>
            </a:r>
          </a:p>
          <a:p>
            <a:pPr marL="0" indent="447675">
              <a:buNone/>
            </a:pPr>
            <a:r>
              <a:rPr lang="en-US" sz="2400" dirty="0" smtClean="0"/>
              <a:t>• a positive RT-PCR on </a:t>
            </a:r>
          </a:p>
          <a:p>
            <a:pPr marL="1200150" lvl="3" indent="-285750"/>
            <a:r>
              <a:rPr lang="en-US" sz="2000" dirty="0" smtClean="0"/>
              <a:t>periodic systematic nasopharyngeal swab </a:t>
            </a:r>
            <a:r>
              <a:rPr lang="en-US" sz="2000" b="1" dirty="0" smtClean="0"/>
              <a:t>OR </a:t>
            </a:r>
            <a:endParaRPr lang="en-US" sz="2000" dirty="0" smtClean="0"/>
          </a:p>
          <a:p>
            <a:pPr marL="1200150" lvl="3" indent="-285750"/>
            <a:r>
              <a:rPr lang="en-US" sz="2000" dirty="0" smtClean="0"/>
              <a:t>a respiratory sample in case of symptoms </a:t>
            </a:r>
            <a:r>
              <a:rPr lang="en-US" sz="2000" b="1" dirty="0" smtClean="0"/>
              <a:t>OR </a:t>
            </a:r>
            <a:endParaRPr lang="en-US" sz="2000" dirty="0" smtClean="0"/>
          </a:p>
          <a:p>
            <a:pPr marL="0" indent="447675">
              <a:buNone/>
            </a:pPr>
            <a:r>
              <a:rPr lang="en-US" sz="2400" dirty="0" smtClean="0"/>
              <a:t>• a seroconversion to SARS-CoV-2 after randomization. </a:t>
            </a:r>
          </a:p>
          <a:p>
            <a:pPr marL="0" indent="0">
              <a:buNone/>
            </a:pPr>
            <a:endParaRPr lang="en-US" sz="1100" dirty="0" smtClean="0"/>
          </a:p>
          <a:p>
            <a:pPr marL="0" indent="0">
              <a:buNone/>
            </a:pPr>
            <a:endParaRPr lang="en-US" sz="2400" b="1" dirty="0" smtClean="0"/>
          </a:p>
          <a:p>
            <a:pPr marL="0" indent="0">
              <a:buNone/>
            </a:pPr>
            <a:r>
              <a:rPr lang="en-US" sz="2400" b="1" dirty="0" smtClean="0"/>
              <a:t>Hypothesis:</a:t>
            </a:r>
          </a:p>
          <a:p>
            <a:pPr marL="0" indent="0">
              <a:buNone/>
            </a:pPr>
            <a:r>
              <a:rPr lang="en-US" sz="2400" dirty="0" smtClean="0"/>
              <a:t>Reduction of the rate of infected HCW (50%) from </a:t>
            </a:r>
            <a:r>
              <a:rPr lang="en-US" sz="2400" b="1" dirty="0" smtClean="0">
                <a:solidFill>
                  <a:srgbClr val="92D050"/>
                </a:solidFill>
              </a:rPr>
              <a:t>15% to 7.5%</a:t>
            </a:r>
          </a:p>
          <a:p>
            <a:pPr marL="0" indent="0">
              <a:buNone/>
            </a:pPr>
            <a:endParaRPr lang="en-US" sz="1000" dirty="0" smtClean="0"/>
          </a:p>
          <a:p>
            <a:pPr marL="0" indent="0">
              <a:buNone/>
            </a:pPr>
            <a:r>
              <a:rPr lang="en-US" sz="2400" b="1" dirty="0" smtClean="0"/>
              <a:t>Inclusion of 300 HCW per arms</a:t>
            </a:r>
          </a:p>
          <a:p>
            <a:endParaRPr lang="en-US" sz="2400" dirty="0"/>
          </a:p>
        </p:txBody>
      </p:sp>
    </p:spTree>
    <p:extLst>
      <p:ext uri="{BB962C8B-B14F-4D97-AF65-F5344CB8AC3E}">
        <p14:creationId xmlns:p14="http://schemas.microsoft.com/office/powerpoint/2010/main" val="172806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smtClean="0">
                <a:solidFill>
                  <a:srgbClr val="8B5686"/>
                </a:solidFill>
              </a:rPr>
              <a:t>Objectives</a:t>
            </a:r>
            <a:endParaRPr lang="en-US" sz="3200" dirty="0">
              <a:solidFill>
                <a:srgbClr val="8B5686"/>
              </a:solidFill>
            </a:endParaRPr>
          </a:p>
        </p:txBody>
      </p:sp>
      <p:sp>
        <p:nvSpPr>
          <p:cNvPr id="2" name="ZoneTexte 1"/>
          <p:cNvSpPr txBox="1"/>
          <p:nvPr/>
        </p:nvSpPr>
        <p:spPr>
          <a:xfrm>
            <a:off x="664601" y="1254036"/>
            <a:ext cx="11405479" cy="5570756"/>
          </a:xfrm>
          <a:prstGeom prst="rect">
            <a:avLst/>
          </a:prstGeom>
          <a:noFill/>
        </p:spPr>
        <p:txBody>
          <a:bodyPr wrap="square" rtlCol="0">
            <a:spAutoFit/>
          </a:bodyPr>
          <a:lstStyle/>
          <a:p>
            <a:endParaRPr lang="en-US" sz="2000" dirty="0" smtClean="0"/>
          </a:p>
          <a:p>
            <a:r>
              <a:rPr lang="en-US" sz="2400" b="1" dirty="0" smtClean="0"/>
              <a:t>To study the risk of SARS-CoV2 infection following contacts with confirmed cases </a:t>
            </a:r>
          </a:p>
          <a:p>
            <a:r>
              <a:rPr lang="en-US" sz="2400" b="1" dirty="0" smtClean="0"/>
              <a:t>in two settings</a:t>
            </a:r>
          </a:p>
          <a:p>
            <a:endParaRPr lang="en-US" sz="2000" dirty="0" smtClean="0"/>
          </a:p>
          <a:p>
            <a:pPr marL="742950" lvl="1" indent="-285750">
              <a:buFontTx/>
              <a:buChar char="-"/>
            </a:pPr>
            <a:r>
              <a:rPr lang="en-US" sz="2000" dirty="0" smtClean="0"/>
              <a:t>At the hospital, among healthcare workers 		</a:t>
            </a:r>
            <a:r>
              <a:rPr lang="en-US" sz="2400" b="1" dirty="0" err="1" smtClean="0">
                <a:solidFill>
                  <a:srgbClr val="8B5686"/>
                </a:solidFill>
              </a:rPr>
              <a:t>CoV</a:t>
            </a:r>
            <a:r>
              <a:rPr lang="en-US" sz="2400" b="1" dirty="0" smtClean="0">
                <a:solidFill>
                  <a:srgbClr val="8B5686"/>
                </a:solidFill>
              </a:rPr>
              <a:t>-CONTACT study </a:t>
            </a:r>
            <a:endParaRPr lang="en-US" sz="2400" b="1" dirty="0" smtClean="0"/>
          </a:p>
          <a:p>
            <a:pPr lvl="1"/>
            <a:endParaRPr lang="en-US" sz="2000" dirty="0" smtClean="0"/>
          </a:p>
          <a:p>
            <a:pPr marL="742950" lvl="1" indent="-285750">
              <a:buFontTx/>
              <a:buChar char="-"/>
            </a:pPr>
            <a:r>
              <a:rPr lang="en-US" sz="2000" dirty="0" smtClean="0"/>
              <a:t>In household, among household members		</a:t>
            </a:r>
            <a:r>
              <a:rPr lang="en-US" sz="2400" b="1" dirty="0" smtClean="0">
                <a:solidFill>
                  <a:srgbClr val="8B5686"/>
                </a:solidFill>
              </a:rPr>
              <a:t>The Household study</a:t>
            </a:r>
          </a:p>
          <a:p>
            <a:endParaRPr lang="en-US" sz="2000" dirty="0" smtClean="0"/>
          </a:p>
          <a:p>
            <a:r>
              <a:rPr lang="en-US" sz="2400" dirty="0" smtClean="0"/>
              <a:t>To understand the key transmission parameters of SARS-CoV-2</a:t>
            </a:r>
          </a:p>
          <a:p>
            <a:endParaRPr lang="en-US" sz="2400" dirty="0" smtClean="0"/>
          </a:p>
          <a:p>
            <a:r>
              <a:rPr lang="en-US" sz="2400" dirty="0" smtClean="0"/>
              <a:t>To ascertain transmission risk factors</a:t>
            </a:r>
          </a:p>
          <a:p>
            <a:pPr marL="285750" indent="-285750">
              <a:buFontTx/>
              <a:buChar char="-"/>
            </a:pPr>
            <a:endParaRPr lang="en-US" sz="2000" dirty="0" smtClean="0"/>
          </a:p>
          <a:p>
            <a:r>
              <a:rPr lang="en-US" sz="2400" dirty="0" smtClean="0"/>
              <a:t>To protect healthcare resources</a:t>
            </a:r>
          </a:p>
          <a:p>
            <a:endParaRPr lang="en-US" sz="2000" dirty="0" smtClean="0"/>
          </a:p>
          <a:p>
            <a:r>
              <a:rPr lang="en-US" sz="2400" dirty="0" smtClean="0"/>
              <a:t>To help implementing interventions to reduce the risk of transmission</a:t>
            </a:r>
          </a:p>
          <a:p>
            <a:endParaRPr lang="en-US" sz="2000" dirty="0"/>
          </a:p>
        </p:txBody>
      </p:sp>
      <p:sp>
        <p:nvSpPr>
          <p:cNvPr id="3" name="Flèche droite 2"/>
          <p:cNvSpPr/>
          <p:nvPr/>
        </p:nvSpPr>
        <p:spPr>
          <a:xfrm>
            <a:off x="6165342" y="2663190"/>
            <a:ext cx="704088" cy="411480"/>
          </a:xfrm>
          <a:prstGeom prst="rightArrow">
            <a:avLst/>
          </a:prstGeom>
          <a:solidFill>
            <a:srgbClr val="8B5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a:off x="6165342" y="3313830"/>
            <a:ext cx="704088" cy="411480"/>
          </a:xfrm>
          <a:prstGeom prst="rightArrow">
            <a:avLst/>
          </a:prstGeom>
          <a:solidFill>
            <a:srgbClr val="8B5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36299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smtClean="0">
                <a:solidFill>
                  <a:srgbClr val="8B5686"/>
                </a:solidFill>
              </a:rPr>
              <a:t>Lessons learned </a:t>
            </a:r>
            <a:endParaRPr lang="en-US" sz="3200" dirty="0">
              <a:solidFill>
                <a:srgbClr val="8B5686"/>
              </a:solidFill>
            </a:endParaRPr>
          </a:p>
        </p:txBody>
      </p:sp>
      <p:sp>
        <p:nvSpPr>
          <p:cNvPr id="10" name="Espace réservé du contenu 9"/>
          <p:cNvSpPr>
            <a:spLocks noGrp="1"/>
          </p:cNvSpPr>
          <p:nvPr>
            <p:ph idx="1"/>
          </p:nvPr>
        </p:nvSpPr>
        <p:spPr>
          <a:xfrm>
            <a:off x="721483" y="1469009"/>
            <a:ext cx="10515600" cy="4351338"/>
          </a:xfrm>
        </p:spPr>
        <p:txBody>
          <a:bodyPr/>
          <a:lstStyle/>
          <a:p>
            <a:r>
              <a:rPr lang="en-US" dirty="0" smtClean="0"/>
              <a:t>Inclusion started on May 2</a:t>
            </a:r>
            <a:r>
              <a:rPr lang="en-US" baseline="30000" dirty="0" smtClean="0"/>
              <a:t>nd </a:t>
            </a:r>
            <a:r>
              <a:rPr lang="en-US" sz="3200" dirty="0" smtClean="0"/>
              <a:t>2020</a:t>
            </a:r>
          </a:p>
          <a:p>
            <a:r>
              <a:rPr lang="en-US" dirty="0" smtClean="0"/>
              <a:t>80 HCW included in 15 days </a:t>
            </a:r>
            <a:endParaRPr lang="en-US" dirty="0"/>
          </a:p>
        </p:txBody>
      </p:sp>
    </p:spTree>
    <p:extLst>
      <p:ext uri="{BB962C8B-B14F-4D97-AF65-F5344CB8AC3E}">
        <p14:creationId xmlns:p14="http://schemas.microsoft.com/office/powerpoint/2010/main" val="341053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smtClean="0">
                <a:solidFill>
                  <a:srgbClr val="8B5686"/>
                </a:solidFill>
              </a:rPr>
              <a:t>Lessons learned </a:t>
            </a:r>
            <a:endParaRPr lang="en-US" sz="3200" dirty="0">
              <a:solidFill>
                <a:srgbClr val="8B5686"/>
              </a:solidFill>
            </a:endParaRPr>
          </a:p>
        </p:txBody>
      </p:sp>
      <p:pic>
        <p:nvPicPr>
          <p:cNvPr id="6" name="Image 5"/>
          <p:cNvPicPr>
            <a:picLocks noChangeAspect="1"/>
          </p:cNvPicPr>
          <p:nvPr/>
        </p:nvPicPr>
        <p:blipFill>
          <a:blip r:embed="rId3"/>
          <a:stretch>
            <a:fillRect/>
          </a:stretch>
        </p:blipFill>
        <p:spPr>
          <a:xfrm>
            <a:off x="2100263" y="1285337"/>
            <a:ext cx="8024940" cy="4686838"/>
          </a:xfrm>
          <a:prstGeom prst="rect">
            <a:avLst/>
          </a:prstGeom>
        </p:spPr>
      </p:pic>
      <p:sp>
        <p:nvSpPr>
          <p:cNvPr id="8" name="Rectangle 7"/>
          <p:cNvSpPr/>
          <p:nvPr/>
        </p:nvSpPr>
        <p:spPr>
          <a:xfrm>
            <a:off x="832104" y="6212315"/>
            <a:ext cx="10963656" cy="369332"/>
          </a:xfrm>
          <a:prstGeom prst="rect">
            <a:avLst/>
          </a:prstGeom>
        </p:spPr>
        <p:txBody>
          <a:bodyPr wrap="square">
            <a:spAutoFit/>
          </a:bodyPr>
          <a:lstStyle/>
          <a:p>
            <a:r>
              <a:rPr lang="en-US" b="1" dirty="0" smtClean="0"/>
              <a:t>French Drug agency ordered suspension of inclusion on May 27th 2020 of all RCT with </a:t>
            </a:r>
            <a:r>
              <a:rPr lang="en-US" b="1" dirty="0" err="1" smtClean="0"/>
              <a:t>Hydroxychloroquine</a:t>
            </a:r>
            <a:endParaRPr lang="en-US" b="1" dirty="0"/>
          </a:p>
        </p:txBody>
      </p:sp>
      <p:sp>
        <p:nvSpPr>
          <p:cNvPr id="2" name="Rectangle à coins arrondis 1"/>
          <p:cNvSpPr/>
          <p:nvPr/>
        </p:nvSpPr>
        <p:spPr>
          <a:xfrm>
            <a:off x="6656832" y="1810512"/>
            <a:ext cx="2596896" cy="92354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à coins arrondis 2"/>
          <p:cNvSpPr/>
          <p:nvPr/>
        </p:nvSpPr>
        <p:spPr>
          <a:xfrm>
            <a:off x="832104" y="6117336"/>
            <a:ext cx="10954512" cy="46177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Panneau stop : 282 932 images, photos et images vectoriell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483" y="1853512"/>
            <a:ext cx="1977780" cy="212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965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smtClean="0">
                <a:solidFill>
                  <a:srgbClr val="8B5686"/>
                </a:solidFill>
              </a:rPr>
              <a:t>Lessons learned </a:t>
            </a:r>
            <a:endParaRPr lang="nl-BE" sz="3200" dirty="0">
              <a:solidFill>
                <a:srgbClr val="8B5686"/>
              </a:solidFill>
            </a:endParaRPr>
          </a:p>
        </p:txBody>
      </p:sp>
      <p:sp>
        <p:nvSpPr>
          <p:cNvPr id="8" name="Espace réservé du contenu 2"/>
          <p:cNvSpPr txBox="1">
            <a:spLocks/>
          </p:cNvSpPr>
          <p:nvPr/>
        </p:nvSpPr>
        <p:spPr>
          <a:xfrm>
            <a:off x="554736" y="1514728"/>
            <a:ext cx="10515600" cy="4721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smtClean="0"/>
              <a:t>Pending the development of vaccines, how </a:t>
            </a:r>
            <a:r>
              <a:rPr lang="en-US" sz="2800" dirty="0"/>
              <a:t>can </a:t>
            </a:r>
            <a:r>
              <a:rPr lang="en-US" sz="2800" dirty="0" smtClean="0"/>
              <a:t>HCW </a:t>
            </a:r>
            <a:r>
              <a:rPr lang="en-US" sz="2800" dirty="0"/>
              <a:t>be effectively protected during all their high-risk contacts</a:t>
            </a:r>
            <a:r>
              <a:rPr lang="en-US" sz="2800" dirty="0" smtClean="0"/>
              <a:t>?</a:t>
            </a:r>
          </a:p>
          <a:p>
            <a:pPr algn="l"/>
            <a:endParaRPr lang="en-US" sz="2800" dirty="0"/>
          </a:p>
          <a:p>
            <a:pPr algn="l"/>
            <a:r>
              <a:rPr lang="en-US" sz="2800" dirty="0" smtClean="0"/>
              <a:t>		POST exposition chemoprophylaxis at home ?</a:t>
            </a:r>
          </a:p>
          <a:p>
            <a:pPr algn="l"/>
            <a:endParaRPr lang="en-US" sz="2800" dirty="0"/>
          </a:p>
        </p:txBody>
      </p:sp>
      <p:sp>
        <p:nvSpPr>
          <p:cNvPr id="2" name="Flèche droite 1"/>
          <p:cNvSpPr/>
          <p:nvPr/>
        </p:nvSpPr>
        <p:spPr>
          <a:xfrm>
            <a:off x="1563624" y="2962656"/>
            <a:ext cx="777240" cy="384048"/>
          </a:xfrm>
          <a:prstGeom prst="rightArrow">
            <a:avLst/>
          </a:prstGeom>
          <a:solidFill>
            <a:srgbClr val="8B56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88046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smtClean="0">
                <a:solidFill>
                  <a:srgbClr val="8B5686"/>
                </a:solidFill>
              </a:rPr>
              <a:t>Lessons learned </a:t>
            </a:r>
            <a:endParaRPr lang="nl-BE" sz="3200" dirty="0">
              <a:solidFill>
                <a:srgbClr val="8B5686"/>
              </a:solidFill>
            </a:endParaRPr>
          </a:p>
        </p:txBody>
      </p:sp>
      <p:pic>
        <p:nvPicPr>
          <p:cNvPr id="4" name="Image 3"/>
          <p:cNvPicPr>
            <a:picLocks noChangeAspect="1"/>
          </p:cNvPicPr>
          <p:nvPr/>
        </p:nvPicPr>
        <p:blipFill>
          <a:blip r:embed="rId3"/>
          <a:stretch>
            <a:fillRect/>
          </a:stretch>
        </p:blipFill>
        <p:spPr>
          <a:xfrm>
            <a:off x="3100266" y="478917"/>
            <a:ext cx="6877241" cy="5504930"/>
          </a:xfrm>
          <a:prstGeom prst="rect">
            <a:avLst/>
          </a:prstGeom>
        </p:spPr>
      </p:pic>
      <p:sp>
        <p:nvSpPr>
          <p:cNvPr id="6" name="ZoneTexte 5"/>
          <p:cNvSpPr txBox="1"/>
          <p:nvPr/>
        </p:nvSpPr>
        <p:spPr>
          <a:xfrm>
            <a:off x="514350" y="1981200"/>
            <a:ext cx="1857375" cy="369332"/>
          </a:xfrm>
          <a:prstGeom prst="rect">
            <a:avLst/>
          </a:prstGeom>
          <a:noFill/>
          <a:ln w="28575">
            <a:solidFill>
              <a:srgbClr val="8B5686"/>
            </a:solidFill>
          </a:ln>
        </p:spPr>
        <p:txBody>
          <a:bodyPr wrap="square" rtlCol="0">
            <a:spAutoFit/>
          </a:bodyPr>
          <a:lstStyle/>
          <a:p>
            <a:r>
              <a:rPr lang="fr-FR" dirty="0" smtClean="0"/>
              <a:t>COVIDAXIS 2 Trial</a:t>
            </a:r>
            <a:endParaRPr lang="fr-FR" dirty="0"/>
          </a:p>
        </p:txBody>
      </p:sp>
    </p:spTree>
    <p:extLst>
      <p:ext uri="{BB962C8B-B14F-4D97-AF65-F5344CB8AC3E}">
        <p14:creationId xmlns:p14="http://schemas.microsoft.com/office/powerpoint/2010/main" val="1307695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2" name="ZoneTexte 1"/>
          <p:cNvSpPr txBox="1"/>
          <p:nvPr/>
        </p:nvSpPr>
        <p:spPr>
          <a:xfrm>
            <a:off x="487680" y="1719072"/>
            <a:ext cx="11298936" cy="4154984"/>
          </a:xfrm>
          <a:prstGeom prst="rect">
            <a:avLst/>
          </a:prstGeom>
          <a:noFill/>
        </p:spPr>
        <p:txBody>
          <a:bodyPr wrap="square" rtlCol="0">
            <a:spAutoFit/>
          </a:bodyPr>
          <a:lstStyle/>
          <a:p>
            <a:r>
              <a:rPr lang="fr-FR" sz="2400" b="1" dirty="0" smtClean="0"/>
              <a:t>Objective: </a:t>
            </a:r>
            <a:r>
              <a:rPr lang="en-US" sz="2400" dirty="0"/>
              <a:t>To evaluate the efficacy of </a:t>
            </a:r>
            <a:r>
              <a:rPr lang="en-US" sz="2400" dirty="0" smtClean="0"/>
              <a:t>NICLOSAMIDE </a:t>
            </a:r>
            <a:r>
              <a:rPr lang="en-US" sz="2400" dirty="0"/>
              <a:t>as a </a:t>
            </a:r>
            <a:r>
              <a:rPr lang="en-US" sz="2400" b="1" dirty="0">
                <a:solidFill>
                  <a:srgbClr val="8B56A4"/>
                </a:solidFill>
              </a:rPr>
              <a:t>post-exposure chemoprophylaxis </a:t>
            </a:r>
            <a:r>
              <a:rPr lang="en-US" sz="2400" dirty="0"/>
              <a:t>agent in reducing the incidence of symptomatic SARS-CoV-2 infection in household contact subjects, compared to placebo</a:t>
            </a:r>
            <a:r>
              <a:rPr lang="en-US" sz="2400" dirty="0" smtClean="0"/>
              <a:t>.</a:t>
            </a:r>
          </a:p>
          <a:p>
            <a:endParaRPr lang="en-US" sz="2400" dirty="0"/>
          </a:p>
          <a:p>
            <a:r>
              <a:rPr lang="en-US" sz="2400" b="1" dirty="0" smtClean="0"/>
              <a:t>Primary Endpoint: </a:t>
            </a:r>
            <a:r>
              <a:rPr lang="en-US" sz="2400" dirty="0"/>
              <a:t>Number of symptomatic SARS-CoV-2 infections in each randomization </a:t>
            </a:r>
            <a:r>
              <a:rPr lang="en-US" sz="2400" dirty="0" smtClean="0"/>
              <a:t>arm at day 14</a:t>
            </a:r>
          </a:p>
          <a:p>
            <a:endParaRPr lang="en-US" sz="2400" dirty="0"/>
          </a:p>
          <a:p>
            <a:r>
              <a:rPr lang="en-US" sz="2400" b="1" dirty="0" smtClean="0"/>
              <a:t>Inclusion: </a:t>
            </a:r>
            <a:r>
              <a:rPr lang="en-US" sz="2400" dirty="0"/>
              <a:t>Asymptomatic adult household contacts of subjects with confirmed COVID-19</a:t>
            </a:r>
            <a:r>
              <a:rPr lang="en-US" sz="2400" dirty="0" smtClean="0"/>
              <a:t>.</a:t>
            </a:r>
          </a:p>
          <a:p>
            <a:endParaRPr lang="en-US" sz="2400" dirty="0"/>
          </a:p>
          <a:p>
            <a:r>
              <a:rPr lang="en-US" sz="2400" b="1" dirty="0" smtClean="0"/>
              <a:t>Number of subjects: </a:t>
            </a:r>
            <a:r>
              <a:rPr lang="en-US" sz="2400" dirty="0"/>
              <a:t>With a power of 80%, a type 1-error 5% two-sided, the number of participants is estimated at 477 per arm (954 in total).</a:t>
            </a:r>
            <a:endParaRPr lang="fr-FR" sz="2400" dirty="0"/>
          </a:p>
        </p:txBody>
      </p:sp>
      <p:sp>
        <p:nvSpPr>
          <p:cNvPr id="10"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smtClean="0">
                <a:solidFill>
                  <a:srgbClr val="8B5686"/>
                </a:solidFill>
              </a:rPr>
              <a:t>Lessons learned </a:t>
            </a:r>
            <a:endParaRPr lang="nl-BE" sz="3200" dirty="0">
              <a:solidFill>
                <a:srgbClr val="8B5686"/>
              </a:solidFill>
            </a:endParaRPr>
          </a:p>
        </p:txBody>
      </p:sp>
      <p:sp>
        <p:nvSpPr>
          <p:cNvPr id="3" name="Rectangle 2"/>
          <p:cNvSpPr/>
          <p:nvPr/>
        </p:nvSpPr>
        <p:spPr>
          <a:xfrm>
            <a:off x="182880" y="4135120"/>
            <a:ext cx="11706413" cy="1920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19395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2" name="ZoneTexte 1"/>
          <p:cNvSpPr txBox="1"/>
          <p:nvPr/>
        </p:nvSpPr>
        <p:spPr>
          <a:xfrm>
            <a:off x="487680" y="1719072"/>
            <a:ext cx="11298936" cy="4154984"/>
          </a:xfrm>
          <a:prstGeom prst="rect">
            <a:avLst/>
          </a:prstGeom>
          <a:noFill/>
        </p:spPr>
        <p:txBody>
          <a:bodyPr wrap="square" rtlCol="0">
            <a:spAutoFit/>
          </a:bodyPr>
          <a:lstStyle/>
          <a:p>
            <a:r>
              <a:rPr lang="fr-FR" sz="2400" b="1" dirty="0"/>
              <a:t>Objective: </a:t>
            </a:r>
            <a:r>
              <a:rPr lang="en-US" sz="2400" dirty="0"/>
              <a:t>To evaluate the efficacy of NICLOSAMIDE as a </a:t>
            </a:r>
            <a:r>
              <a:rPr lang="en-US" sz="2400" b="1" dirty="0">
                <a:solidFill>
                  <a:srgbClr val="8B56A4"/>
                </a:solidFill>
              </a:rPr>
              <a:t>post-exposure chemoprophylaxis </a:t>
            </a:r>
            <a:r>
              <a:rPr lang="en-US" sz="2400" dirty="0"/>
              <a:t>agent in reducing the incidence of symptomatic SARS-CoV-2 infection in household contact subjects, compared to placebo.</a:t>
            </a:r>
          </a:p>
          <a:p>
            <a:endParaRPr lang="en-US" sz="2400" dirty="0"/>
          </a:p>
          <a:p>
            <a:r>
              <a:rPr lang="en-US" sz="2400" b="1" dirty="0" smtClean="0"/>
              <a:t>Primary Endpoint: </a:t>
            </a:r>
            <a:r>
              <a:rPr lang="en-US" sz="2400" dirty="0"/>
              <a:t>Number of symptomatic SARS-CoV-2 infections in each randomization </a:t>
            </a:r>
            <a:r>
              <a:rPr lang="en-US" sz="2400" dirty="0" smtClean="0"/>
              <a:t>arm at day 14</a:t>
            </a:r>
          </a:p>
          <a:p>
            <a:endParaRPr lang="en-US" sz="2400" dirty="0"/>
          </a:p>
          <a:p>
            <a:r>
              <a:rPr lang="en-US" sz="2400" b="1" dirty="0" smtClean="0"/>
              <a:t>Inclusion: </a:t>
            </a:r>
            <a:r>
              <a:rPr lang="en-US" sz="2400" dirty="0"/>
              <a:t>Asymptomatic adult household contacts of subjects with confirmed COVID-19</a:t>
            </a:r>
            <a:r>
              <a:rPr lang="en-US" sz="2400" dirty="0" smtClean="0"/>
              <a:t>.</a:t>
            </a:r>
          </a:p>
          <a:p>
            <a:endParaRPr lang="en-US" sz="2400" dirty="0"/>
          </a:p>
          <a:p>
            <a:r>
              <a:rPr lang="en-US" sz="2400" b="1" dirty="0" smtClean="0"/>
              <a:t>Number of subjects: </a:t>
            </a:r>
            <a:r>
              <a:rPr lang="en-US" sz="2400" dirty="0"/>
              <a:t>With a power of 80%, a type 1-error 5% two-sided, the number of participants is estimated at </a:t>
            </a:r>
            <a:r>
              <a:rPr lang="en-US" sz="2400" dirty="0" smtClean="0"/>
              <a:t>480 </a:t>
            </a:r>
            <a:r>
              <a:rPr lang="en-US" sz="2400" dirty="0"/>
              <a:t>per arm (</a:t>
            </a:r>
            <a:r>
              <a:rPr lang="en-US" sz="2400" dirty="0" smtClean="0"/>
              <a:t>960 </a:t>
            </a:r>
            <a:r>
              <a:rPr lang="en-US" sz="2400" dirty="0"/>
              <a:t>in total).</a:t>
            </a:r>
            <a:endParaRPr lang="fr-FR" sz="2400" dirty="0"/>
          </a:p>
        </p:txBody>
      </p:sp>
      <p:sp>
        <p:nvSpPr>
          <p:cNvPr id="10"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smtClean="0">
                <a:solidFill>
                  <a:srgbClr val="8B5686"/>
                </a:solidFill>
              </a:rPr>
              <a:t>Lessons learned </a:t>
            </a:r>
            <a:endParaRPr lang="nl-BE" sz="3200" dirty="0">
              <a:solidFill>
                <a:srgbClr val="8B5686"/>
              </a:solidFill>
            </a:endParaRPr>
          </a:p>
        </p:txBody>
      </p:sp>
    </p:spTree>
    <p:extLst>
      <p:ext uri="{BB962C8B-B14F-4D97-AF65-F5344CB8AC3E}">
        <p14:creationId xmlns:p14="http://schemas.microsoft.com/office/powerpoint/2010/main" val="2265375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E9DA2E6-6623-4224-85C8-18069C1676F1}"/>
              </a:ext>
            </a:extLst>
          </p:cNvPr>
          <p:cNvSpPr txBox="1"/>
          <p:nvPr/>
        </p:nvSpPr>
        <p:spPr>
          <a:xfrm>
            <a:off x="296714" y="1815179"/>
            <a:ext cx="11750969" cy="1446550"/>
          </a:xfrm>
          <a:prstGeom prst="rect">
            <a:avLst/>
          </a:prstGeom>
          <a:noFill/>
        </p:spPr>
        <p:txBody>
          <a:bodyPr wrap="square" rtlCol="0">
            <a:spAutoFit/>
          </a:bodyPr>
          <a:lstStyle/>
          <a:p>
            <a:pPr algn="ctr"/>
            <a:r>
              <a:rPr lang="en-US" sz="4400" b="1" i="0" dirty="0">
                <a:effectLst/>
              </a:rPr>
              <a:t>Modeling the impact of antiviral treatment against SARS-CoV-2 in households</a:t>
            </a:r>
            <a:endParaRPr lang="en-US" sz="4400" b="1" dirty="0"/>
          </a:p>
        </p:txBody>
      </p:sp>
      <p:sp>
        <p:nvSpPr>
          <p:cNvPr id="3" name="Espace réservé du numéro de diapositive 2">
            <a:extLst>
              <a:ext uri="{FF2B5EF4-FFF2-40B4-BE49-F238E27FC236}">
                <a16:creationId xmlns:a16="http://schemas.microsoft.com/office/drawing/2014/main" id="{3ED553BA-3C09-4E25-8195-F272FDAE9A8F}"/>
              </a:ext>
            </a:extLst>
          </p:cNvPr>
          <p:cNvSpPr>
            <a:spLocks noGrp="1"/>
          </p:cNvSpPr>
          <p:nvPr>
            <p:ph type="sldNum" sz="quarter" idx="12"/>
          </p:nvPr>
        </p:nvSpPr>
        <p:spPr/>
        <p:txBody>
          <a:bodyPr/>
          <a:lstStyle/>
          <a:p>
            <a:fld id="{630D1151-8977-4DC3-9A86-6B5736326DCE}" type="slidenum">
              <a:rPr lang="en-US" smtClean="0"/>
              <a:t>26</a:t>
            </a:fld>
            <a:endParaRPr lang="en-US"/>
          </a:p>
        </p:txBody>
      </p:sp>
      <p:pic>
        <p:nvPicPr>
          <p:cNvPr id="11" name="Image 10">
            <a:extLst>
              <a:ext uri="{FF2B5EF4-FFF2-40B4-BE49-F238E27FC236}">
                <a16:creationId xmlns:a16="http://schemas.microsoft.com/office/drawing/2014/main" id="{E5965299-D548-4163-9115-12F28BB73C51}"/>
              </a:ext>
            </a:extLst>
          </p:cNvPr>
          <p:cNvPicPr>
            <a:picLocks noChangeAspect="1"/>
          </p:cNvPicPr>
          <p:nvPr/>
        </p:nvPicPr>
        <p:blipFill>
          <a:blip r:embed="rId2"/>
          <a:stretch>
            <a:fillRect/>
          </a:stretch>
        </p:blipFill>
        <p:spPr>
          <a:xfrm>
            <a:off x="220515" y="5547749"/>
            <a:ext cx="1224237" cy="649713"/>
          </a:xfrm>
          <a:prstGeom prst="rect">
            <a:avLst/>
          </a:prstGeom>
        </p:spPr>
      </p:pic>
      <p:pic>
        <p:nvPicPr>
          <p:cNvPr id="9" name="Image 8">
            <a:extLst>
              <a:ext uri="{FF2B5EF4-FFF2-40B4-BE49-F238E27FC236}">
                <a16:creationId xmlns:a16="http://schemas.microsoft.com/office/drawing/2014/main" id="{7614D2DA-F03F-4D6D-86D5-62D0D2292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9258" y="5379111"/>
            <a:ext cx="1928425" cy="738225"/>
          </a:xfrm>
          <a:prstGeom prst="rect">
            <a:avLst/>
          </a:prstGeom>
        </p:spPr>
      </p:pic>
      <p:sp>
        <p:nvSpPr>
          <p:cNvPr id="12" name="ZoneTexte 11">
            <a:extLst>
              <a:ext uri="{FF2B5EF4-FFF2-40B4-BE49-F238E27FC236}">
                <a16:creationId xmlns:a16="http://schemas.microsoft.com/office/drawing/2014/main" id="{CC610198-4C1F-4034-A442-182C9BD379A0}"/>
              </a:ext>
            </a:extLst>
          </p:cNvPr>
          <p:cNvSpPr txBox="1"/>
          <p:nvPr/>
        </p:nvSpPr>
        <p:spPr>
          <a:xfrm>
            <a:off x="-372375" y="3416272"/>
            <a:ext cx="13089146" cy="523220"/>
          </a:xfrm>
          <a:prstGeom prst="rect">
            <a:avLst/>
          </a:prstGeom>
          <a:noFill/>
        </p:spPr>
        <p:txBody>
          <a:bodyPr wrap="square">
            <a:spAutoFit/>
          </a:bodyPr>
          <a:lstStyle/>
          <a:p>
            <a:pPr algn="ctr"/>
            <a:r>
              <a:rPr lang="fr-FR" sz="2800" dirty="0"/>
              <a:t>Hind </a:t>
            </a:r>
            <a:r>
              <a:rPr lang="fr-FR" sz="2800" dirty="0" err="1"/>
              <a:t>Zaaraoui</a:t>
            </a:r>
            <a:r>
              <a:rPr lang="fr-FR" sz="2800" dirty="0"/>
              <a:t>, Xavier Duval, Bruno </a:t>
            </a:r>
            <a:r>
              <a:rPr lang="fr-FR" sz="2800" dirty="0" err="1"/>
              <a:t>Hoen</a:t>
            </a:r>
            <a:r>
              <a:rPr lang="fr-FR" sz="2800" dirty="0"/>
              <a:t>, </a:t>
            </a:r>
            <a:r>
              <a:rPr lang="fr-FR" sz="2800" dirty="0" err="1"/>
              <a:t>Lulla</a:t>
            </a:r>
            <a:r>
              <a:rPr lang="fr-FR" sz="2800" dirty="0"/>
              <a:t> </a:t>
            </a:r>
            <a:r>
              <a:rPr lang="fr-FR" sz="2800" dirty="0" err="1"/>
              <a:t>Opatowski</a:t>
            </a:r>
            <a:r>
              <a:rPr lang="fr-FR" sz="2800" dirty="0"/>
              <a:t>, Jérémie Guedj</a:t>
            </a:r>
            <a:endParaRPr lang="en-US" sz="2800" dirty="0"/>
          </a:p>
        </p:txBody>
      </p:sp>
      <p:sp>
        <p:nvSpPr>
          <p:cNvPr id="13"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smtClean="0">
                <a:solidFill>
                  <a:srgbClr val="8B5686"/>
                </a:solidFill>
              </a:rPr>
              <a:t>Lessons learned </a:t>
            </a:r>
            <a:endParaRPr lang="nl-BE" sz="3200" dirty="0">
              <a:solidFill>
                <a:srgbClr val="8B5686"/>
              </a:solidFill>
            </a:endParaRPr>
          </a:p>
        </p:txBody>
      </p:sp>
    </p:spTree>
    <p:extLst>
      <p:ext uri="{BB962C8B-B14F-4D97-AF65-F5344CB8AC3E}">
        <p14:creationId xmlns:p14="http://schemas.microsoft.com/office/powerpoint/2010/main" val="335872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5E04B11C-0271-4C21-8724-CB49D2B5505B}"/>
              </a:ext>
            </a:extLst>
          </p:cNvPr>
          <p:cNvSpPr/>
          <p:nvPr/>
        </p:nvSpPr>
        <p:spPr>
          <a:xfrm>
            <a:off x="4740679" y="571369"/>
            <a:ext cx="733280" cy="672013"/>
          </a:xfrm>
          <a:prstGeom prst="ellipse">
            <a:avLst/>
          </a:prstGeom>
          <a:solidFill>
            <a:schemeClr val="tx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T</a:t>
            </a:r>
          </a:p>
        </p:txBody>
      </p:sp>
      <mc:AlternateContent xmlns:mc="http://schemas.openxmlformats.org/markup-compatibility/2006" xmlns:a14="http://schemas.microsoft.com/office/drawing/2010/main">
        <mc:Choice Requires="a14">
          <p:sp>
            <p:nvSpPr>
              <p:cNvPr id="9" name="Ellipse 8">
                <a:extLst>
                  <a:ext uri="{FF2B5EF4-FFF2-40B4-BE49-F238E27FC236}">
                    <a16:creationId xmlns:a16="http://schemas.microsoft.com/office/drawing/2014/main" id="{8B990EBC-58C6-4B9E-9E9C-100DE4851B57}"/>
                  </a:ext>
                </a:extLst>
              </p:cNvPr>
              <p:cNvSpPr/>
              <p:nvPr/>
            </p:nvSpPr>
            <p:spPr>
              <a:xfrm>
                <a:off x="6685543" y="571369"/>
                <a:ext cx="733280" cy="672013"/>
              </a:xfrm>
              <a:prstGeom prst="ellipse">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panose="02040503050406030204" pitchFamily="18" charset="0"/>
                            </a:rPr>
                            <m:t>𝑰</m:t>
                          </m:r>
                        </m:e>
                        <m:sub>
                          <m:r>
                            <a:rPr lang="fr-FR" b="1" i="1" smtClean="0">
                              <a:latin typeface="Cambria Math" panose="02040503050406030204" pitchFamily="18" charset="0"/>
                            </a:rPr>
                            <m:t>𝟏</m:t>
                          </m:r>
                        </m:sub>
                      </m:sSub>
                    </m:oMath>
                  </m:oMathPara>
                </a14:m>
                <a:endParaRPr lang="en-US" b="1" dirty="0"/>
              </a:p>
            </p:txBody>
          </p:sp>
        </mc:Choice>
        <mc:Fallback xmlns="">
          <p:sp>
            <p:nvSpPr>
              <p:cNvPr id="9" name="Ellipse 8">
                <a:extLst>
                  <a:ext uri="{FF2B5EF4-FFF2-40B4-BE49-F238E27FC236}">
                    <a16:creationId xmlns:a16="http://schemas.microsoft.com/office/drawing/2014/main" id="{8B990EBC-58C6-4B9E-9E9C-100DE4851B57}"/>
                  </a:ext>
                </a:extLst>
              </p:cNvPr>
              <p:cNvSpPr>
                <a:spLocks noRot="1" noChangeAspect="1" noMove="1" noResize="1" noEditPoints="1" noAdjustHandles="1" noChangeArrowheads="1" noChangeShapeType="1" noTextEdit="1"/>
              </p:cNvSpPr>
              <p:nvPr/>
            </p:nvSpPr>
            <p:spPr>
              <a:xfrm>
                <a:off x="6685543" y="571369"/>
                <a:ext cx="733280" cy="672013"/>
              </a:xfrm>
              <a:prstGeom prst="ellipse">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Ellipse 9">
                <a:extLst>
                  <a:ext uri="{FF2B5EF4-FFF2-40B4-BE49-F238E27FC236}">
                    <a16:creationId xmlns:a16="http://schemas.microsoft.com/office/drawing/2014/main" id="{65E4E4C4-F2FD-4890-B6AC-043C7282CDA3}"/>
                  </a:ext>
                </a:extLst>
              </p:cNvPr>
              <p:cNvSpPr/>
              <p:nvPr/>
            </p:nvSpPr>
            <p:spPr>
              <a:xfrm>
                <a:off x="6688084" y="1552745"/>
                <a:ext cx="733280" cy="672013"/>
              </a:xfrm>
              <a:prstGeom prst="ellipse">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panose="02040503050406030204" pitchFamily="18" charset="0"/>
                            </a:rPr>
                            <m:t>𝑰</m:t>
                          </m:r>
                        </m:e>
                        <m:sub>
                          <m:r>
                            <a:rPr lang="fr-FR" b="1" i="1" smtClean="0">
                              <a:latin typeface="Cambria Math" panose="02040503050406030204" pitchFamily="18" charset="0"/>
                            </a:rPr>
                            <m:t>𝟐</m:t>
                          </m:r>
                        </m:sub>
                      </m:sSub>
                    </m:oMath>
                  </m:oMathPara>
                </a14:m>
                <a:endParaRPr lang="en-US" b="1" dirty="0"/>
              </a:p>
            </p:txBody>
          </p:sp>
        </mc:Choice>
        <mc:Fallback xmlns="">
          <p:sp>
            <p:nvSpPr>
              <p:cNvPr id="10" name="Ellipse 9">
                <a:extLst>
                  <a:ext uri="{FF2B5EF4-FFF2-40B4-BE49-F238E27FC236}">
                    <a16:creationId xmlns:a16="http://schemas.microsoft.com/office/drawing/2014/main" id="{65E4E4C4-F2FD-4890-B6AC-043C7282CDA3}"/>
                  </a:ext>
                </a:extLst>
              </p:cNvPr>
              <p:cNvSpPr>
                <a:spLocks noRot="1" noChangeAspect="1" noMove="1" noResize="1" noEditPoints="1" noAdjustHandles="1" noChangeArrowheads="1" noChangeShapeType="1" noTextEdit="1"/>
              </p:cNvSpPr>
              <p:nvPr/>
            </p:nvSpPr>
            <p:spPr>
              <a:xfrm>
                <a:off x="6688084" y="1552745"/>
                <a:ext cx="733280" cy="672013"/>
              </a:xfrm>
              <a:prstGeom prst="ellipse">
                <a:avLst/>
              </a:prstGeom>
              <a:blipFill>
                <a:blip r:embed="rId4"/>
                <a:stretch>
                  <a:fillRect/>
                </a:stretch>
              </a:blipFill>
            </p:spPr>
            <p:txBody>
              <a:bodyPr/>
              <a:lstStyle/>
              <a:p>
                <a:r>
                  <a:rPr lang="en-US">
                    <a:noFill/>
                  </a:rPr>
                  <a:t> </a:t>
                </a:r>
              </a:p>
            </p:txBody>
          </p:sp>
        </mc:Fallback>
      </mc:AlternateContent>
      <p:sp>
        <p:nvSpPr>
          <p:cNvPr id="11" name="Ellipse 10">
            <a:extLst>
              <a:ext uri="{FF2B5EF4-FFF2-40B4-BE49-F238E27FC236}">
                <a16:creationId xmlns:a16="http://schemas.microsoft.com/office/drawing/2014/main" id="{4A2CA8B8-4878-4970-8C04-F81B52661A45}"/>
              </a:ext>
            </a:extLst>
          </p:cNvPr>
          <p:cNvSpPr/>
          <p:nvPr/>
        </p:nvSpPr>
        <p:spPr>
          <a:xfrm>
            <a:off x="5827433" y="2949166"/>
            <a:ext cx="733280" cy="67201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t>
            </a:r>
          </a:p>
        </p:txBody>
      </p:sp>
      <p:cxnSp>
        <p:nvCxnSpPr>
          <p:cNvPr id="12" name="Connecteur droit avec flèche 11">
            <a:extLst>
              <a:ext uri="{FF2B5EF4-FFF2-40B4-BE49-F238E27FC236}">
                <a16:creationId xmlns:a16="http://schemas.microsoft.com/office/drawing/2014/main" id="{B8C5E8CA-36DA-4A88-BE88-0F174C8ED62B}"/>
              </a:ext>
            </a:extLst>
          </p:cNvPr>
          <p:cNvCxnSpPr>
            <a:stCxn id="7" idx="6"/>
            <a:endCxn id="9" idx="2"/>
          </p:cNvCxnSpPr>
          <p:nvPr/>
        </p:nvCxnSpPr>
        <p:spPr>
          <a:xfrm>
            <a:off x="5473959" y="907376"/>
            <a:ext cx="121158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EDA6313C-B807-40B6-B58E-B3C0BF3F88EF}"/>
              </a:ext>
            </a:extLst>
          </p:cNvPr>
          <p:cNvCxnSpPr>
            <a:cxnSpLocks/>
            <a:endCxn id="10" idx="0"/>
          </p:cNvCxnSpPr>
          <p:nvPr/>
        </p:nvCxnSpPr>
        <p:spPr>
          <a:xfrm>
            <a:off x="7052183" y="1243382"/>
            <a:ext cx="2541" cy="3093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C59CA344-EB4A-4D14-AC53-E598839D9085}"/>
              </a:ext>
            </a:extLst>
          </p:cNvPr>
          <p:cNvCxnSpPr>
            <a:cxnSpLocks/>
          </p:cNvCxnSpPr>
          <p:nvPr/>
        </p:nvCxnSpPr>
        <p:spPr>
          <a:xfrm flipH="1" flipV="1">
            <a:off x="5918629" y="1639736"/>
            <a:ext cx="766915" cy="2163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B62BB371-23D0-471B-9380-FBBE5D9B0DD7}"/>
              </a:ext>
            </a:extLst>
          </p:cNvPr>
          <p:cNvCxnSpPr>
            <a:cxnSpLocks/>
          </p:cNvCxnSpPr>
          <p:nvPr/>
        </p:nvCxnSpPr>
        <p:spPr>
          <a:xfrm flipH="1" flipV="1">
            <a:off x="5172560" y="1232527"/>
            <a:ext cx="431355" cy="2680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2D64DC24-0EDC-4314-B800-0A85BAA68F81}"/>
              </a:ext>
            </a:extLst>
          </p:cNvPr>
          <p:cNvCxnSpPr>
            <a:cxnSpLocks/>
          </p:cNvCxnSpPr>
          <p:nvPr/>
        </p:nvCxnSpPr>
        <p:spPr>
          <a:xfrm>
            <a:off x="7109060" y="2224103"/>
            <a:ext cx="2541" cy="3093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F29F9F18-2C8F-4653-B422-3575C743C083}"/>
              </a:ext>
            </a:extLst>
          </p:cNvPr>
          <p:cNvCxnSpPr>
            <a:cxnSpLocks/>
            <a:stCxn id="10" idx="3"/>
          </p:cNvCxnSpPr>
          <p:nvPr/>
        </p:nvCxnSpPr>
        <p:spPr>
          <a:xfrm flipH="1">
            <a:off x="5364665" y="2126344"/>
            <a:ext cx="1430805" cy="3564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id="{B4FD1110-4732-4DDC-B713-9A9405CB3830}"/>
              </a:ext>
            </a:extLst>
          </p:cNvPr>
          <p:cNvSpPr/>
          <p:nvPr/>
        </p:nvSpPr>
        <p:spPr>
          <a:xfrm>
            <a:off x="5669480" y="1564363"/>
            <a:ext cx="45719" cy="857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llipse 18">
            <a:extLst>
              <a:ext uri="{FF2B5EF4-FFF2-40B4-BE49-F238E27FC236}">
                <a16:creationId xmlns:a16="http://schemas.microsoft.com/office/drawing/2014/main" id="{608BB1C7-67D5-40EF-939C-0201760DC633}"/>
              </a:ext>
            </a:extLst>
          </p:cNvPr>
          <p:cNvSpPr/>
          <p:nvPr/>
        </p:nvSpPr>
        <p:spPr>
          <a:xfrm>
            <a:off x="5746626" y="1642331"/>
            <a:ext cx="45719" cy="857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llipse 19">
            <a:extLst>
              <a:ext uri="{FF2B5EF4-FFF2-40B4-BE49-F238E27FC236}">
                <a16:creationId xmlns:a16="http://schemas.microsoft.com/office/drawing/2014/main" id="{F9E6C2E6-DC3C-497D-BEAD-B2B044869D82}"/>
              </a:ext>
            </a:extLst>
          </p:cNvPr>
          <p:cNvSpPr/>
          <p:nvPr/>
        </p:nvSpPr>
        <p:spPr>
          <a:xfrm>
            <a:off x="5839265" y="1521508"/>
            <a:ext cx="45719" cy="857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e 20">
            <a:extLst>
              <a:ext uri="{FF2B5EF4-FFF2-40B4-BE49-F238E27FC236}">
                <a16:creationId xmlns:a16="http://schemas.microsoft.com/office/drawing/2014/main" id="{F2AA7AE2-C5DA-4EEE-A1D1-11B79EA379BD}"/>
              </a:ext>
            </a:extLst>
          </p:cNvPr>
          <p:cNvSpPr/>
          <p:nvPr/>
        </p:nvSpPr>
        <p:spPr>
          <a:xfrm>
            <a:off x="5721328" y="1460359"/>
            <a:ext cx="45719" cy="8571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3A6B729C-FC7B-472C-AB33-B46AE744CACA}"/>
                  </a:ext>
                </a:extLst>
              </p:cNvPr>
              <p:cNvSpPr txBox="1"/>
              <p:nvPr/>
            </p:nvSpPr>
            <p:spPr>
              <a:xfrm>
                <a:off x="5690662" y="1232431"/>
                <a:ext cx="22006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𝑉</m:t>
                          </m:r>
                        </m:e>
                        <m:sub>
                          <m:r>
                            <a:rPr lang="fr-FR" sz="1600" b="0" i="1" smtClean="0">
                              <a:latin typeface="Cambria Math" panose="02040503050406030204" pitchFamily="18" charset="0"/>
                            </a:rPr>
                            <m:t>𝐼</m:t>
                          </m:r>
                        </m:sub>
                      </m:sSub>
                    </m:oMath>
                  </m:oMathPara>
                </a14:m>
                <a:endParaRPr lang="en-US" sz="1600" dirty="0"/>
              </a:p>
            </p:txBody>
          </p:sp>
        </mc:Choice>
        <mc:Fallback xmlns="">
          <p:sp>
            <p:nvSpPr>
              <p:cNvPr id="22" name="ZoneTexte 21">
                <a:extLst>
                  <a:ext uri="{FF2B5EF4-FFF2-40B4-BE49-F238E27FC236}">
                    <a16:creationId xmlns:a16="http://schemas.microsoft.com/office/drawing/2014/main" id="{3A6B729C-FC7B-472C-AB33-B46AE744CACA}"/>
                  </a:ext>
                </a:extLst>
              </p:cNvPr>
              <p:cNvSpPr txBox="1">
                <a:spLocks noRot="1" noChangeAspect="1" noMove="1" noResize="1" noEditPoints="1" noAdjustHandles="1" noChangeArrowheads="1" noChangeShapeType="1" noTextEdit="1"/>
              </p:cNvSpPr>
              <p:nvPr/>
            </p:nvSpPr>
            <p:spPr>
              <a:xfrm>
                <a:off x="5690662" y="1232431"/>
                <a:ext cx="220060" cy="246221"/>
              </a:xfrm>
              <a:prstGeom prst="rect">
                <a:avLst/>
              </a:prstGeom>
              <a:blipFill>
                <a:blip r:embed="rId5"/>
                <a:stretch>
                  <a:fillRect l="-22222" r="-5556" b="-121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E2C9ADBE-8C56-4DA8-8226-74BD6F5E0B50}"/>
                  </a:ext>
                </a:extLst>
              </p:cNvPr>
              <p:cNvSpPr txBox="1"/>
              <p:nvPr/>
            </p:nvSpPr>
            <p:spPr>
              <a:xfrm>
                <a:off x="4977255" y="2133606"/>
                <a:ext cx="333874"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rPr>
                            <m:t>𝑉</m:t>
                          </m:r>
                        </m:e>
                        <m:sub>
                          <m:r>
                            <a:rPr lang="fr-FR" sz="1600" b="0" i="1" smtClean="0">
                              <a:latin typeface="Cambria Math" panose="02040503050406030204" pitchFamily="18" charset="0"/>
                            </a:rPr>
                            <m:t>𝑁𝐼</m:t>
                          </m:r>
                        </m:sub>
                      </m:sSub>
                    </m:oMath>
                  </m:oMathPara>
                </a14:m>
                <a:endParaRPr lang="en-US" sz="1600" dirty="0"/>
              </a:p>
            </p:txBody>
          </p:sp>
        </mc:Choice>
        <mc:Fallback xmlns="">
          <p:sp>
            <p:nvSpPr>
              <p:cNvPr id="23" name="ZoneTexte 22">
                <a:extLst>
                  <a:ext uri="{FF2B5EF4-FFF2-40B4-BE49-F238E27FC236}">
                    <a16:creationId xmlns:a16="http://schemas.microsoft.com/office/drawing/2014/main" id="{E2C9ADBE-8C56-4DA8-8226-74BD6F5E0B50}"/>
                  </a:ext>
                </a:extLst>
              </p:cNvPr>
              <p:cNvSpPr txBox="1">
                <a:spLocks noRot="1" noChangeAspect="1" noMove="1" noResize="1" noEditPoints="1" noAdjustHandles="1" noChangeArrowheads="1" noChangeShapeType="1" noTextEdit="1"/>
              </p:cNvSpPr>
              <p:nvPr/>
            </p:nvSpPr>
            <p:spPr>
              <a:xfrm>
                <a:off x="4977255" y="2133606"/>
                <a:ext cx="333874" cy="246221"/>
              </a:xfrm>
              <a:prstGeom prst="rect">
                <a:avLst/>
              </a:prstGeom>
              <a:blipFill>
                <a:blip r:embed="rId6"/>
                <a:stretch>
                  <a:fillRect l="-12727" r="-1818" b="-15000"/>
                </a:stretch>
              </a:blipFill>
            </p:spPr>
            <p:txBody>
              <a:bodyPr/>
              <a:lstStyle/>
              <a:p>
                <a:r>
                  <a:rPr lang="en-US">
                    <a:noFill/>
                  </a:rPr>
                  <a:t> </a:t>
                </a:r>
              </a:p>
            </p:txBody>
          </p:sp>
        </mc:Fallback>
      </mc:AlternateContent>
      <p:cxnSp>
        <p:nvCxnSpPr>
          <p:cNvPr id="24" name="Connecteur droit avec flèche 23">
            <a:extLst>
              <a:ext uri="{FF2B5EF4-FFF2-40B4-BE49-F238E27FC236}">
                <a16:creationId xmlns:a16="http://schemas.microsoft.com/office/drawing/2014/main" id="{DEBCD4AD-A26A-40C1-8F88-BC50F23C7C58}"/>
              </a:ext>
            </a:extLst>
          </p:cNvPr>
          <p:cNvCxnSpPr>
            <a:cxnSpLocks/>
          </p:cNvCxnSpPr>
          <p:nvPr/>
        </p:nvCxnSpPr>
        <p:spPr>
          <a:xfrm flipH="1">
            <a:off x="4641080" y="2557827"/>
            <a:ext cx="365853" cy="238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08A98D2A-22BD-47FD-AF73-2F8B8799BAFB}"/>
              </a:ext>
            </a:extLst>
          </p:cNvPr>
          <p:cNvSpPr/>
          <p:nvPr/>
        </p:nvSpPr>
        <p:spPr>
          <a:xfrm>
            <a:off x="5046625" y="2511484"/>
            <a:ext cx="45719" cy="8571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llipse 25">
            <a:extLst>
              <a:ext uri="{FF2B5EF4-FFF2-40B4-BE49-F238E27FC236}">
                <a16:creationId xmlns:a16="http://schemas.microsoft.com/office/drawing/2014/main" id="{061CC518-43A4-4F55-B47E-151B9D0D7610}"/>
              </a:ext>
            </a:extLst>
          </p:cNvPr>
          <p:cNvSpPr/>
          <p:nvPr/>
        </p:nvSpPr>
        <p:spPr>
          <a:xfrm>
            <a:off x="5123771" y="2589452"/>
            <a:ext cx="45719" cy="8571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llipse 26">
            <a:extLst>
              <a:ext uri="{FF2B5EF4-FFF2-40B4-BE49-F238E27FC236}">
                <a16:creationId xmlns:a16="http://schemas.microsoft.com/office/drawing/2014/main" id="{D0281F62-5DA8-41DC-820F-B8DBD4C0F07E}"/>
              </a:ext>
            </a:extLst>
          </p:cNvPr>
          <p:cNvSpPr/>
          <p:nvPr/>
        </p:nvSpPr>
        <p:spPr>
          <a:xfrm>
            <a:off x="5216410" y="2468629"/>
            <a:ext cx="45719" cy="8571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llipse 27">
            <a:extLst>
              <a:ext uri="{FF2B5EF4-FFF2-40B4-BE49-F238E27FC236}">
                <a16:creationId xmlns:a16="http://schemas.microsoft.com/office/drawing/2014/main" id="{1B6B6BBC-B88E-4AA6-ADA2-38BB2CDA3B96}"/>
              </a:ext>
            </a:extLst>
          </p:cNvPr>
          <p:cNvSpPr/>
          <p:nvPr/>
        </p:nvSpPr>
        <p:spPr>
          <a:xfrm>
            <a:off x="5098473" y="2407480"/>
            <a:ext cx="45719" cy="8571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Connecteur : en arc 28">
            <a:extLst>
              <a:ext uri="{FF2B5EF4-FFF2-40B4-BE49-F238E27FC236}">
                <a16:creationId xmlns:a16="http://schemas.microsoft.com/office/drawing/2014/main" id="{BD12CF29-1661-44C7-AC85-A19BFD6C2D6C}"/>
              </a:ext>
            </a:extLst>
          </p:cNvPr>
          <p:cNvCxnSpPr>
            <a:cxnSpLocks/>
            <a:stCxn id="11" idx="6"/>
            <a:endCxn id="32" idx="3"/>
          </p:cNvCxnSpPr>
          <p:nvPr/>
        </p:nvCxnSpPr>
        <p:spPr>
          <a:xfrm flipV="1">
            <a:off x="6560713" y="2411329"/>
            <a:ext cx="784215" cy="873844"/>
          </a:xfrm>
          <a:prstGeom prst="curvedConnector3">
            <a:avLst>
              <a:gd name="adj1" fmla="val 129150"/>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ZoneTexte 30">
                <a:extLst>
                  <a:ext uri="{FF2B5EF4-FFF2-40B4-BE49-F238E27FC236}">
                    <a16:creationId xmlns:a16="http://schemas.microsoft.com/office/drawing/2014/main" id="{BBFBCEF8-6A45-4072-B1BF-D6CD0E378F91}"/>
                  </a:ext>
                </a:extLst>
              </p:cNvPr>
              <p:cNvSpPr txBox="1"/>
              <p:nvPr/>
            </p:nvSpPr>
            <p:spPr>
              <a:xfrm>
                <a:off x="7145026" y="1265855"/>
                <a:ext cx="150682"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𝒌</m:t>
                      </m:r>
                    </m:oMath>
                  </m:oMathPara>
                </a14:m>
                <a:endParaRPr lang="en-US" sz="1600" b="1" dirty="0"/>
              </a:p>
            </p:txBody>
          </p:sp>
        </mc:Choice>
        <mc:Fallback xmlns="">
          <p:sp>
            <p:nvSpPr>
              <p:cNvPr id="31" name="ZoneTexte 30">
                <a:extLst>
                  <a:ext uri="{FF2B5EF4-FFF2-40B4-BE49-F238E27FC236}">
                    <a16:creationId xmlns:a16="http://schemas.microsoft.com/office/drawing/2014/main" id="{BBFBCEF8-6A45-4072-B1BF-D6CD0E378F91}"/>
                  </a:ext>
                </a:extLst>
              </p:cNvPr>
              <p:cNvSpPr txBox="1">
                <a:spLocks noRot="1" noChangeAspect="1" noMove="1" noResize="1" noEditPoints="1" noAdjustHandles="1" noChangeArrowheads="1" noChangeShapeType="1" noTextEdit="1"/>
              </p:cNvSpPr>
              <p:nvPr/>
            </p:nvSpPr>
            <p:spPr>
              <a:xfrm>
                <a:off x="7145026" y="1265855"/>
                <a:ext cx="150682" cy="215444"/>
              </a:xfrm>
              <a:prstGeom prst="rect">
                <a:avLst/>
              </a:prstGeom>
              <a:blipFill>
                <a:blip r:embed="rId7"/>
                <a:stretch>
                  <a:fillRect l="-32000" r="-28000"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ZoneTexte 31">
                <a:extLst>
                  <a:ext uri="{FF2B5EF4-FFF2-40B4-BE49-F238E27FC236}">
                    <a16:creationId xmlns:a16="http://schemas.microsoft.com/office/drawing/2014/main" id="{6E540249-59A9-47BD-B31A-566489C20F9A}"/>
                  </a:ext>
                </a:extLst>
              </p:cNvPr>
              <p:cNvSpPr txBox="1"/>
              <p:nvPr/>
            </p:nvSpPr>
            <p:spPr>
              <a:xfrm>
                <a:off x="7200658" y="2303607"/>
                <a:ext cx="144270"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𝜹</m:t>
                      </m:r>
                    </m:oMath>
                  </m:oMathPara>
                </a14:m>
                <a:endParaRPr lang="en-US" sz="1600" b="1" dirty="0"/>
              </a:p>
            </p:txBody>
          </p:sp>
        </mc:Choice>
        <mc:Fallback xmlns="">
          <p:sp>
            <p:nvSpPr>
              <p:cNvPr id="32" name="ZoneTexte 31">
                <a:extLst>
                  <a:ext uri="{FF2B5EF4-FFF2-40B4-BE49-F238E27FC236}">
                    <a16:creationId xmlns:a16="http://schemas.microsoft.com/office/drawing/2014/main" id="{6E540249-59A9-47BD-B31A-566489C20F9A}"/>
                  </a:ext>
                </a:extLst>
              </p:cNvPr>
              <p:cNvSpPr txBox="1">
                <a:spLocks noRot="1" noChangeAspect="1" noMove="1" noResize="1" noEditPoints="1" noAdjustHandles="1" noChangeArrowheads="1" noChangeShapeType="1" noTextEdit="1"/>
              </p:cNvSpPr>
              <p:nvPr/>
            </p:nvSpPr>
            <p:spPr>
              <a:xfrm>
                <a:off x="7200658" y="2303607"/>
                <a:ext cx="144270" cy="215444"/>
              </a:xfrm>
              <a:prstGeom prst="rect">
                <a:avLst/>
              </a:prstGeom>
              <a:blipFill>
                <a:blip r:embed="rId8"/>
                <a:stretch>
                  <a:fillRect l="-29167" r="-29167"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030EEB95-54A1-4996-88F5-581D56D247D9}"/>
                  </a:ext>
                </a:extLst>
              </p:cNvPr>
              <p:cNvSpPr txBox="1"/>
              <p:nvPr/>
            </p:nvSpPr>
            <p:spPr>
              <a:xfrm>
                <a:off x="6024276" y="1401111"/>
                <a:ext cx="914353"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𝝁</m:t>
                      </m:r>
                      <m:r>
                        <a:rPr lang="fr-FR" sz="1400" b="1" i="1" smtClean="0">
                          <a:latin typeface="Cambria Math" panose="02040503050406030204" pitchFamily="18" charset="0"/>
                        </a:rPr>
                        <m:t>𝒑</m:t>
                      </m:r>
                      <m:r>
                        <a:rPr lang="fr-FR" sz="1400" b="1" i="1" smtClean="0">
                          <a:solidFill>
                            <a:schemeClr val="accent4"/>
                          </a:solidFill>
                          <a:latin typeface="Cambria Math" panose="02040503050406030204" pitchFamily="18" charset="0"/>
                        </a:rPr>
                        <m:t>(</m:t>
                      </m:r>
                      <m:r>
                        <a:rPr lang="fr-FR" sz="1400" b="1" i="1" smtClean="0">
                          <a:solidFill>
                            <a:schemeClr val="accent4"/>
                          </a:solidFill>
                          <a:latin typeface="Cambria Math" panose="02040503050406030204" pitchFamily="18" charset="0"/>
                        </a:rPr>
                        <m:t>𝟏</m:t>
                      </m:r>
                      <m:r>
                        <a:rPr lang="fr-FR" sz="1400" b="1" i="1" smtClean="0">
                          <a:solidFill>
                            <a:schemeClr val="accent4"/>
                          </a:solidFill>
                          <a:latin typeface="Cambria Math" panose="02040503050406030204" pitchFamily="18" charset="0"/>
                        </a:rPr>
                        <m:t>−</m:t>
                      </m:r>
                      <m:r>
                        <a:rPr lang="fr-FR" sz="1400" b="1" i="1" smtClean="0">
                          <a:solidFill>
                            <a:schemeClr val="accent4"/>
                          </a:solidFill>
                          <a:latin typeface="Cambria Math" panose="02040503050406030204" pitchFamily="18" charset="0"/>
                        </a:rPr>
                        <m:t>𝝐</m:t>
                      </m:r>
                      <m:r>
                        <a:rPr lang="fr-FR" sz="1400" b="1" i="1" smtClean="0">
                          <a:solidFill>
                            <a:schemeClr val="accent4"/>
                          </a:solidFill>
                          <a:latin typeface="Cambria Math" panose="02040503050406030204" pitchFamily="18" charset="0"/>
                        </a:rPr>
                        <m:t>)</m:t>
                      </m:r>
                    </m:oMath>
                  </m:oMathPara>
                </a14:m>
                <a:endParaRPr lang="en-US" sz="1600" b="1" dirty="0"/>
              </a:p>
            </p:txBody>
          </p:sp>
        </mc:Choice>
        <mc:Fallback xmlns="">
          <p:sp>
            <p:nvSpPr>
              <p:cNvPr id="33" name="ZoneTexte 32">
                <a:extLst>
                  <a:ext uri="{FF2B5EF4-FFF2-40B4-BE49-F238E27FC236}">
                    <a16:creationId xmlns:a16="http://schemas.microsoft.com/office/drawing/2014/main" id="{030EEB95-54A1-4996-88F5-581D56D247D9}"/>
                  </a:ext>
                </a:extLst>
              </p:cNvPr>
              <p:cNvSpPr txBox="1">
                <a:spLocks noRot="1" noChangeAspect="1" noMove="1" noResize="1" noEditPoints="1" noAdjustHandles="1" noChangeArrowheads="1" noChangeShapeType="1" noTextEdit="1"/>
              </p:cNvSpPr>
              <p:nvPr/>
            </p:nvSpPr>
            <p:spPr>
              <a:xfrm>
                <a:off x="6024276" y="1401111"/>
                <a:ext cx="914353" cy="215444"/>
              </a:xfrm>
              <a:prstGeom prst="rect">
                <a:avLst/>
              </a:prstGeom>
              <a:blipFill>
                <a:blip r:embed="rId9"/>
                <a:stretch>
                  <a:fillRect r="-2000" b="-31429"/>
                </a:stretch>
              </a:blipFill>
            </p:spPr>
            <p:txBody>
              <a:bodyPr/>
              <a:lstStyle/>
              <a:p>
                <a:r>
                  <a:rPr lang="en-US">
                    <a:noFill/>
                  </a:rPr>
                  <a:t> </a:t>
                </a:r>
              </a:p>
            </p:txBody>
          </p:sp>
        </mc:Fallback>
      </mc:AlternateContent>
      <p:cxnSp>
        <p:nvCxnSpPr>
          <p:cNvPr id="34" name="Connecteur droit avec flèche 33">
            <a:extLst>
              <a:ext uri="{FF2B5EF4-FFF2-40B4-BE49-F238E27FC236}">
                <a16:creationId xmlns:a16="http://schemas.microsoft.com/office/drawing/2014/main" id="{1AFB6778-181F-49DB-8E84-13A021EAAF20}"/>
              </a:ext>
            </a:extLst>
          </p:cNvPr>
          <p:cNvCxnSpPr>
            <a:cxnSpLocks/>
          </p:cNvCxnSpPr>
          <p:nvPr/>
        </p:nvCxnSpPr>
        <p:spPr>
          <a:xfrm flipH="1">
            <a:off x="5242225" y="1696311"/>
            <a:ext cx="367393" cy="2045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ZoneTexte 34">
                <a:extLst>
                  <a:ext uri="{FF2B5EF4-FFF2-40B4-BE49-F238E27FC236}">
                    <a16:creationId xmlns:a16="http://schemas.microsoft.com/office/drawing/2014/main" id="{5AA82A8A-EDCF-47F3-BA3B-DDC62545749D}"/>
                  </a:ext>
                </a:extLst>
              </p:cNvPr>
              <p:cNvSpPr txBox="1"/>
              <p:nvPr/>
            </p:nvSpPr>
            <p:spPr>
              <a:xfrm>
                <a:off x="4674956" y="2446617"/>
                <a:ext cx="131446"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𝒄</m:t>
                      </m:r>
                    </m:oMath>
                  </m:oMathPara>
                </a14:m>
                <a:endParaRPr lang="en-US" sz="1600" b="1" dirty="0"/>
              </a:p>
            </p:txBody>
          </p:sp>
        </mc:Choice>
        <mc:Fallback xmlns="">
          <p:sp>
            <p:nvSpPr>
              <p:cNvPr id="35" name="ZoneTexte 34">
                <a:extLst>
                  <a:ext uri="{FF2B5EF4-FFF2-40B4-BE49-F238E27FC236}">
                    <a16:creationId xmlns:a16="http://schemas.microsoft.com/office/drawing/2014/main" id="{5AA82A8A-EDCF-47F3-BA3B-DDC62545749D}"/>
                  </a:ext>
                </a:extLst>
              </p:cNvPr>
              <p:cNvSpPr txBox="1">
                <a:spLocks noRot="1" noChangeAspect="1" noMove="1" noResize="1" noEditPoints="1" noAdjustHandles="1" noChangeArrowheads="1" noChangeShapeType="1" noTextEdit="1"/>
              </p:cNvSpPr>
              <p:nvPr/>
            </p:nvSpPr>
            <p:spPr>
              <a:xfrm>
                <a:off x="4674956" y="2446617"/>
                <a:ext cx="131446" cy="215444"/>
              </a:xfrm>
              <a:prstGeom prst="rect">
                <a:avLst/>
              </a:prstGeom>
              <a:blipFill>
                <a:blip r:embed="rId10"/>
                <a:stretch>
                  <a:fillRect l="-23810" r="-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ZoneTexte 35">
                <a:extLst>
                  <a:ext uri="{FF2B5EF4-FFF2-40B4-BE49-F238E27FC236}">
                    <a16:creationId xmlns:a16="http://schemas.microsoft.com/office/drawing/2014/main" id="{6A345B1E-B9BA-48A4-AA13-6C1D843A3F20}"/>
                  </a:ext>
                </a:extLst>
              </p:cNvPr>
              <p:cNvSpPr txBox="1"/>
              <p:nvPr/>
            </p:nvSpPr>
            <p:spPr>
              <a:xfrm>
                <a:off x="5119229" y="1662514"/>
                <a:ext cx="131446"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𝒄</m:t>
                      </m:r>
                    </m:oMath>
                  </m:oMathPara>
                </a14:m>
                <a:endParaRPr lang="en-US" sz="1600" b="1" dirty="0"/>
              </a:p>
            </p:txBody>
          </p:sp>
        </mc:Choice>
        <mc:Fallback xmlns="">
          <p:sp>
            <p:nvSpPr>
              <p:cNvPr id="36" name="ZoneTexte 35">
                <a:extLst>
                  <a:ext uri="{FF2B5EF4-FFF2-40B4-BE49-F238E27FC236}">
                    <a16:creationId xmlns:a16="http://schemas.microsoft.com/office/drawing/2014/main" id="{6A345B1E-B9BA-48A4-AA13-6C1D843A3F20}"/>
                  </a:ext>
                </a:extLst>
              </p:cNvPr>
              <p:cNvSpPr txBox="1">
                <a:spLocks noRot="1" noChangeAspect="1" noMove="1" noResize="1" noEditPoints="1" noAdjustHandles="1" noChangeArrowheads="1" noChangeShapeType="1" noTextEdit="1"/>
              </p:cNvSpPr>
              <p:nvPr/>
            </p:nvSpPr>
            <p:spPr>
              <a:xfrm>
                <a:off x="5119229" y="1662514"/>
                <a:ext cx="131446" cy="215444"/>
              </a:xfrm>
              <a:prstGeom prst="rect">
                <a:avLst/>
              </a:prstGeom>
              <a:blipFill>
                <a:blip r:embed="rId11"/>
                <a:stretch>
                  <a:fillRect l="-23810" r="-19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ZoneTexte 36">
                <a:extLst>
                  <a:ext uri="{FF2B5EF4-FFF2-40B4-BE49-F238E27FC236}">
                    <a16:creationId xmlns:a16="http://schemas.microsoft.com/office/drawing/2014/main" id="{009F9378-8010-410D-AD2A-B30719B0B25D}"/>
                  </a:ext>
                </a:extLst>
              </p:cNvPr>
              <p:cNvSpPr txBox="1"/>
              <p:nvPr/>
            </p:nvSpPr>
            <p:spPr>
              <a:xfrm>
                <a:off x="5350791" y="2497662"/>
                <a:ext cx="1483227"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m:t>
                      </m:r>
                      <m:r>
                        <a:rPr lang="fr-FR" sz="1400" b="1" i="1" smtClean="0">
                          <a:latin typeface="Cambria Math" panose="02040503050406030204" pitchFamily="18" charset="0"/>
                        </a:rPr>
                        <m:t>𝟏</m:t>
                      </m:r>
                      <m:r>
                        <a:rPr lang="fr-FR" sz="1400" b="1" i="1" smtClean="0">
                          <a:latin typeface="Cambria Math" panose="02040503050406030204" pitchFamily="18" charset="0"/>
                        </a:rPr>
                        <m:t>−</m:t>
                      </m:r>
                      <m:r>
                        <a:rPr lang="fr-FR" sz="1400" b="1" i="1" smtClean="0">
                          <a:latin typeface="Cambria Math" panose="02040503050406030204" pitchFamily="18" charset="0"/>
                        </a:rPr>
                        <m:t>𝝁</m:t>
                      </m:r>
                      <m:r>
                        <a:rPr lang="fr-FR" sz="1400" b="1" i="1" smtClean="0">
                          <a:latin typeface="Cambria Math" panose="02040503050406030204" pitchFamily="18" charset="0"/>
                        </a:rPr>
                        <m:t>)</m:t>
                      </m:r>
                      <m:r>
                        <a:rPr lang="fr-FR" sz="1400" b="1" i="1" smtClean="0">
                          <a:latin typeface="Cambria Math" panose="02040503050406030204" pitchFamily="18" charset="0"/>
                        </a:rPr>
                        <m:t>𝒑</m:t>
                      </m:r>
                      <m:r>
                        <a:rPr lang="fr-FR" sz="1600" b="1" i="1" smtClean="0">
                          <a:solidFill>
                            <a:schemeClr val="accent4"/>
                          </a:solidFill>
                          <a:latin typeface="Cambria Math" panose="02040503050406030204" pitchFamily="18" charset="0"/>
                        </a:rPr>
                        <m:t>(</m:t>
                      </m:r>
                      <m:r>
                        <a:rPr lang="fr-FR" sz="1600" b="1" i="1" smtClean="0">
                          <a:solidFill>
                            <a:schemeClr val="accent4"/>
                          </a:solidFill>
                          <a:latin typeface="Cambria Math" panose="02040503050406030204" pitchFamily="18" charset="0"/>
                        </a:rPr>
                        <m:t>𝟏</m:t>
                      </m:r>
                      <m:r>
                        <a:rPr lang="fr-FR" sz="1600" b="1" i="1" smtClean="0">
                          <a:solidFill>
                            <a:schemeClr val="accent4"/>
                          </a:solidFill>
                          <a:latin typeface="Cambria Math" panose="02040503050406030204" pitchFamily="18" charset="0"/>
                        </a:rPr>
                        <m:t>−</m:t>
                      </m:r>
                      <m:r>
                        <a:rPr lang="fr-FR" sz="1600" b="1" i="1" smtClean="0">
                          <a:solidFill>
                            <a:schemeClr val="accent4"/>
                          </a:solidFill>
                          <a:latin typeface="Cambria Math" panose="02040503050406030204" pitchFamily="18" charset="0"/>
                        </a:rPr>
                        <m:t>𝝐</m:t>
                      </m:r>
                      <m:r>
                        <a:rPr lang="fr-FR" sz="1600" b="1" i="1" smtClean="0">
                          <a:solidFill>
                            <a:schemeClr val="accent4"/>
                          </a:solidFill>
                          <a:latin typeface="Cambria Math" panose="02040503050406030204" pitchFamily="18" charset="0"/>
                        </a:rPr>
                        <m:t>)</m:t>
                      </m:r>
                    </m:oMath>
                  </m:oMathPara>
                </a14:m>
                <a:endParaRPr lang="en-US" sz="1600" b="1" dirty="0"/>
              </a:p>
            </p:txBody>
          </p:sp>
        </mc:Choice>
        <mc:Fallback xmlns="">
          <p:sp>
            <p:nvSpPr>
              <p:cNvPr id="37" name="ZoneTexte 36">
                <a:extLst>
                  <a:ext uri="{FF2B5EF4-FFF2-40B4-BE49-F238E27FC236}">
                    <a16:creationId xmlns:a16="http://schemas.microsoft.com/office/drawing/2014/main" id="{009F9378-8010-410D-AD2A-B30719B0B25D}"/>
                  </a:ext>
                </a:extLst>
              </p:cNvPr>
              <p:cNvSpPr txBox="1">
                <a:spLocks noRot="1" noChangeAspect="1" noMove="1" noResize="1" noEditPoints="1" noAdjustHandles="1" noChangeArrowheads="1" noChangeShapeType="1" noTextEdit="1"/>
              </p:cNvSpPr>
              <p:nvPr/>
            </p:nvSpPr>
            <p:spPr>
              <a:xfrm>
                <a:off x="5350791" y="2497662"/>
                <a:ext cx="1483227" cy="246221"/>
              </a:xfrm>
              <a:prstGeom prst="rect">
                <a:avLst/>
              </a:prstGeom>
              <a:blipFill>
                <a:blip r:embed="rId12"/>
                <a:stretch>
                  <a:fillRect l="-412" r="-823" b="-3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ZoneTexte 37">
                <a:extLst>
                  <a:ext uri="{FF2B5EF4-FFF2-40B4-BE49-F238E27FC236}">
                    <a16:creationId xmlns:a16="http://schemas.microsoft.com/office/drawing/2014/main" id="{E51EFEB9-5097-4007-B62C-F5C861B6BC42}"/>
                  </a:ext>
                </a:extLst>
              </p:cNvPr>
              <p:cNvSpPr txBox="1"/>
              <p:nvPr/>
            </p:nvSpPr>
            <p:spPr>
              <a:xfrm>
                <a:off x="7237016" y="3112012"/>
                <a:ext cx="40767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600" b="1" i="1" smtClean="0">
                          <a:latin typeface="Cambria Math" panose="02040503050406030204" pitchFamily="18" charset="0"/>
                        </a:rPr>
                        <m:t>𝝓</m:t>
                      </m:r>
                      <m:r>
                        <a:rPr lang="fr-FR" sz="1600" b="1" i="1" smtClean="0">
                          <a:latin typeface="Cambria Math" panose="02040503050406030204" pitchFamily="18" charset="0"/>
                        </a:rPr>
                        <m:t>,</m:t>
                      </m:r>
                      <m:r>
                        <a:rPr lang="fr-FR" sz="1600" b="1" i="1" smtClean="0">
                          <a:latin typeface="Cambria Math" panose="02040503050406030204" pitchFamily="18" charset="0"/>
                        </a:rPr>
                        <m:t>𝜽</m:t>
                      </m:r>
                    </m:oMath>
                  </m:oMathPara>
                </a14:m>
                <a:endParaRPr lang="en-US" sz="1600" b="1" dirty="0"/>
              </a:p>
            </p:txBody>
          </p:sp>
        </mc:Choice>
        <mc:Fallback xmlns="">
          <p:sp>
            <p:nvSpPr>
              <p:cNvPr id="38" name="ZoneTexte 37">
                <a:extLst>
                  <a:ext uri="{FF2B5EF4-FFF2-40B4-BE49-F238E27FC236}">
                    <a16:creationId xmlns:a16="http://schemas.microsoft.com/office/drawing/2014/main" id="{E51EFEB9-5097-4007-B62C-F5C861B6BC42}"/>
                  </a:ext>
                </a:extLst>
              </p:cNvPr>
              <p:cNvSpPr txBox="1">
                <a:spLocks noRot="1" noChangeAspect="1" noMove="1" noResize="1" noEditPoints="1" noAdjustHandles="1" noChangeArrowheads="1" noChangeShapeType="1" noTextEdit="1"/>
              </p:cNvSpPr>
              <p:nvPr/>
            </p:nvSpPr>
            <p:spPr>
              <a:xfrm>
                <a:off x="7237016" y="3112012"/>
                <a:ext cx="407676" cy="246221"/>
              </a:xfrm>
              <a:prstGeom prst="rect">
                <a:avLst/>
              </a:prstGeom>
              <a:blipFill>
                <a:blip r:embed="rId13"/>
                <a:stretch>
                  <a:fillRect l="-16418" r="-11940" b="-32500"/>
                </a:stretch>
              </a:blipFill>
            </p:spPr>
            <p:txBody>
              <a:bodyPr/>
              <a:lstStyle/>
              <a:p>
                <a:r>
                  <a:rPr lang="en-US">
                    <a:noFill/>
                  </a:rPr>
                  <a:t> </a:t>
                </a:r>
              </a:p>
            </p:txBody>
          </p:sp>
        </mc:Fallback>
      </mc:AlternateContent>
      <p:sp>
        <p:nvSpPr>
          <p:cNvPr id="41" name="Signe de multiplication 40">
            <a:extLst>
              <a:ext uri="{FF2B5EF4-FFF2-40B4-BE49-F238E27FC236}">
                <a16:creationId xmlns:a16="http://schemas.microsoft.com/office/drawing/2014/main" id="{0A4D2E11-6CC8-400E-84F0-A07D89E2A1BD}"/>
              </a:ext>
            </a:extLst>
          </p:cNvPr>
          <p:cNvSpPr/>
          <p:nvPr/>
        </p:nvSpPr>
        <p:spPr>
          <a:xfrm>
            <a:off x="6234174" y="1574624"/>
            <a:ext cx="289665" cy="364270"/>
          </a:xfrm>
          <a:prstGeom prst="mathMultiply">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igne de multiplication 41">
            <a:extLst>
              <a:ext uri="{FF2B5EF4-FFF2-40B4-BE49-F238E27FC236}">
                <a16:creationId xmlns:a16="http://schemas.microsoft.com/office/drawing/2014/main" id="{78A48115-C73B-47EC-B6F8-A521C0535EC6}"/>
              </a:ext>
            </a:extLst>
          </p:cNvPr>
          <p:cNvSpPr/>
          <p:nvPr/>
        </p:nvSpPr>
        <p:spPr>
          <a:xfrm>
            <a:off x="6291011" y="2064743"/>
            <a:ext cx="289665" cy="364270"/>
          </a:xfrm>
          <a:prstGeom prst="mathMultiply">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ZoneTexte 52">
                <a:extLst>
                  <a:ext uri="{FF2B5EF4-FFF2-40B4-BE49-F238E27FC236}">
                    <a16:creationId xmlns:a16="http://schemas.microsoft.com/office/drawing/2014/main" id="{2D9924E1-B970-47BA-9076-04852202EC70}"/>
                  </a:ext>
                </a:extLst>
              </p:cNvPr>
              <p:cNvSpPr txBox="1"/>
              <p:nvPr/>
            </p:nvSpPr>
            <p:spPr>
              <a:xfrm>
                <a:off x="5715284" y="582619"/>
                <a:ext cx="808555"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sz="1400" b="1" i="1" smtClean="0">
                          <a:latin typeface="Cambria Math" panose="02040503050406030204" pitchFamily="18" charset="0"/>
                        </a:rPr>
                        <m:t>𝜷</m:t>
                      </m:r>
                    </m:oMath>
                  </m:oMathPara>
                </a14:m>
                <a:endParaRPr lang="en-US" sz="1600" b="1" dirty="0"/>
              </a:p>
            </p:txBody>
          </p:sp>
        </mc:Choice>
        <mc:Fallback xmlns="">
          <p:sp>
            <p:nvSpPr>
              <p:cNvPr id="53" name="ZoneTexte 52">
                <a:extLst>
                  <a:ext uri="{FF2B5EF4-FFF2-40B4-BE49-F238E27FC236}">
                    <a16:creationId xmlns:a16="http://schemas.microsoft.com/office/drawing/2014/main" id="{2D9924E1-B970-47BA-9076-04852202EC70}"/>
                  </a:ext>
                </a:extLst>
              </p:cNvPr>
              <p:cNvSpPr txBox="1">
                <a:spLocks noRot="1" noChangeAspect="1" noMove="1" noResize="1" noEditPoints="1" noAdjustHandles="1" noChangeArrowheads="1" noChangeShapeType="1" noTextEdit="1"/>
              </p:cNvSpPr>
              <p:nvPr/>
            </p:nvSpPr>
            <p:spPr>
              <a:xfrm>
                <a:off x="5715284" y="582619"/>
                <a:ext cx="808555" cy="215444"/>
              </a:xfrm>
              <a:prstGeom prst="rect">
                <a:avLst/>
              </a:prstGeom>
              <a:blipFill>
                <a:blip r:embed="rId14"/>
                <a:stretch>
                  <a:fillRect b="-3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ZoneTexte 43">
                <a:extLst>
                  <a:ext uri="{FF2B5EF4-FFF2-40B4-BE49-F238E27FC236}">
                    <a16:creationId xmlns:a16="http://schemas.microsoft.com/office/drawing/2014/main" id="{0D098F65-18C5-403B-8B22-2BA5A82CC285}"/>
                  </a:ext>
                </a:extLst>
              </p:cNvPr>
              <p:cNvSpPr txBox="1"/>
              <p:nvPr/>
            </p:nvSpPr>
            <p:spPr>
              <a:xfrm>
                <a:off x="302148" y="619051"/>
                <a:ext cx="3484612" cy="24577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m:t>
                          </m:r>
                          <m:r>
                            <a:rPr lang="fr-FR" sz="1400" b="0" i="1" smtClean="0">
                              <a:latin typeface="Cambria Math" panose="02040503050406030204" pitchFamily="18" charset="0"/>
                            </a:rPr>
                            <m:t>𝑇</m:t>
                          </m:r>
                        </m:num>
                        <m:den>
                          <m:r>
                            <a:rPr lang="en-US" sz="1400" b="0" i="1" smtClean="0">
                              <a:latin typeface="Cambria Math" panose="02040503050406030204" pitchFamily="18" charset="0"/>
                            </a:rPr>
                            <m:t>𝑑</m:t>
                          </m:r>
                          <m:r>
                            <a:rPr lang="fr-FR" sz="1400" b="0" i="1" smtClean="0">
                              <a:latin typeface="Cambria Math" panose="02040503050406030204" pitchFamily="18" charset="0"/>
                            </a:rPr>
                            <m:t>𝑡</m:t>
                          </m:r>
                        </m:den>
                      </m:f>
                      <m:r>
                        <a:rPr lang="fr-FR" sz="1400" b="0" i="1" smtClean="0">
                          <a:latin typeface="Cambria Math" panose="02040503050406030204" pitchFamily="18" charset="0"/>
                        </a:rPr>
                        <m:t>=−</m:t>
                      </m:r>
                      <m:r>
                        <a:rPr lang="fr-FR" sz="1400" b="0" i="1" smtClean="0">
                          <a:latin typeface="Cambria Math" panose="02040503050406030204" pitchFamily="18" charset="0"/>
                        </a:rPr>
                        <m:t>𝛽</m:t>
                      </m:r>
                      <m:r>
                        <a:rPr lang="fr-FR" sz="1400" b="0" i="1" smtClean="0">
                          <a:latin typeface="Cambria Math" panose="02040503050406030204" pitchFamily="18" charset="0"/>
                        </a:rPr>
                        <m:t>𝑇</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𝐼</m:t>
                          </m:r>
                        </m:sub>
                      </m:sSub>
                    </m:oMath>
                  </m:oMathPara>
                </a14:m>
                <a:endParaRPr lang="fr-FR" sz="1400" dirty="0"/>
              </a:p>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𝐼</m:t>
                              </m:r>
                            </m:e>
                            <m:sub>
                              <m:r>
                                <a:rPr lang="fr-FR" sz="1400" b="0" i="1" smtClean="0">
                                  <a:latin typeface="Cambria Math" panose="02040503050406030204" pitchFamily="18" charset="0"/>
                                </a:rPr>
                                <m:t>1</m:t>
                              </m:r>
                            </m:sub>
                          </m:sSub>
                        </m:num>
                        <m:den>
                          <m:r>
                            <a:rPr lang="en-US" sz="1400" b="0" i="1" smtClean="0">
                              <a:latin typeface="Cambria Math" panose="02040503050406030204" pitchFamily="18" charset="0"/>
                            </a:rPr>
                            <m:t>𝑑</m:t>
                          </m:r>
                          <m:r>
                            <a:rPr lang="fr-FR" sz="1400" b="0" i="1" smtClean="0">
                              <a:latin typeface="Cambria Math" panose="02040503050406030204" pitchFamily="18" charset="0"/>
                            </a:rPr>
                            <m:t>𝑡</m:t>
                          </m:r>
                        </m:den>
                      </m:f>
                      <m:r>
                        <a:rPr lang="fr-FR" sz="1400" b="0" i="1" smtClean="0">
                          <a:latin typeface="Cambria Math" panose="02040503050406030204" pitchFamily="18" charset="0"/>
                        </a:rPr>
                        <m:t>=</m:t>
                      </m:r>
                      <m:r>
                        <a:rPr lang="fr-FR" sz="1400" b="0" i="1" smtClean="0">
                          <a:latin typeface="Cambria Math" panose="02040503050406030204" pitchFamily="18" charset="0"/>
                        </a:rPr>
                        <m:t>𝛽</m:t>
                      </m:r>
                      <m:r>
                        <a:rPr lang="fr-FR" sz="1400" i="1">
                          <a:latin typeface="Cambria Math" panose="02040503050406030204" pitchFamily="18" charset="0"/>
                        </a:rPr>
                        <m:t>𝑇</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𝐼</m:t>
                          </m:r>
                        </m:sub>
                      </m:sSub>
                      <m:r>
                        <a:rPr lang="fr-FR" sz="1400" b="0" i="1" smtClean="0">
                          <a:latin typeface="Cambria Math" panose="02040503050406030204" pitchFamily="18" charset="0"/>
                        </a:rPr>
                        <m:t>−</m:t>
                      </m:r>
                      <m:r>
                        <a:rPr lang="fr-FR" sz="1400" b="0" i="1" smtClean="0">
                          <a:latin typeface="Cambria Math" panose="02040503050406030204" pitchFamily="18" charset="0"/>
                        </a:rPr>
                        <m:t>𝑘</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𝐼</m:t>
                          </m:r>
                        </m:e>
                        <m:sub>
                          <m:r>
                            <a:rPr lang="fr-FR" sz="1400" b="0" i="1" smtClean="0">
                              <a:latin typeface="Cambria Math" panose="02040503050406030204" pitchFamily="18" charset="0"/>
                            </a:rPr>
                            <m:t>1</m:t>
                          </m:r>
                        </m:sub>
                      </m:sSub>
                    </m:oMath>
                  </m:oMathPara>
                </a14:m>
                <a:endParaRPr lang="fr-FR" sz="1400" dirty="0"/>
              </a:p>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𝐼</m:t>
                              </m:r>
                            </m:e>
                            <m:sub>
                              <m:r>
                                <a:rPr lang="fr-FR" sz="1400" b="0" i="1" smtClean="0">
                                  <a:latin typeface="Cambria Math" panose="02040503050406030204" pitchFamily="18" charset="0"/>
                                </a:rPr>
                                <m:t>2</m:t>
                              </m:r>
                            </m:sub>
                          </m:sSub>
                        </m:num>
                        <m:den>
                          <m:r>
                            <a:rPr lang="en-US" sz="1400" b="0" i="1" smtClean="0">
                              <a:latin typeface="Cambria Math" panose="02040503050406030204" pitchFamily="18" charset="0"/>
                            </a:rPr>
                            <m:t>𝑑</m:t>
                          </m:r>
                          <m:r>
                            <a:rPr lang="fr-FR" sz="1400" b="0" i="1" smtClean="0">
                              <a:latin typeface="Cambria Math" panose="02040503050406030204" pitchFamily="18" charset="0"/>
                            </a:rPr>
                            <m:t>𝑡</m:t>
                          </m:r>
                        </m:den>
                      </m:f>
                      <m:r>
                        <a:rPr lang="fr-FR" sz="1400" b="0" i="1" smtClean="0">
                          <a:latin typeface="Cambria Math" panose="02040503050406030204" pitchFamily="18" charset="0"/>
                        </a:rPr>
                        <m:t>=</m:t>
                      </m:r>
                      <m:r>
                        <a:rPr lang="fr-FR" sz="1400" b="0" i="1" smtClean="0">
                          <a:latin typeface="Cambria Math" panose="02040503050406030204" pitchFamily="18" charset="0"/>
                        </a:rPr>
                        <m:t>𝑘</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𝐼</m:t>
                          </m:r>
                        </m:e>
                        <m:sub>
                          <m:r>
                            <a:rPr lang="fr-FR" sz="1400" b="0" i="1" smtClean="0">
                              <a:latin typeface="Cambria Math" panose="02040503050406030204" pitchFamily="18" charset="0"/>
                            </a:rPr>
                            <m:t>1</m:t>
                          </m:r>
                        </m:sub>
                      </m:sSub>
                      <m:r>
                        <a:rPr lang="fr-FR" sz="1400" b="0" i="1" smtClean="0">
                          <a:latin typeface="Cambria Math" panose="02040503050406030204" pitchFamily="18" charset="0"/>
                        </a:rPr>
                        <m:t>−</m:t>
                      </m:r>
                      <m:r>
                        <a:rPr lang="fr-FR" sz="1400" b="0" i="1" smtClean="0">
                          <a:latin typeface="Cambria Math" panose="02040503050406030204" pitchFamily="18" charset="0"/>
                        </a:rPr>
                        <m:t>𝛿</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𝐼</m:t>
                          </m:r>
                        </m:e>
                        <m:sub>
                          <m:r>
                            <a:rPr lang="fr-FR" sz="1400" b="0" i="1" smtClean="0">
                              <a:latin typeface="Cambria Math" panose="02040503050406030204" pitchFamily="18" charset="0"/>
                            </a:rPr>
                            <m:t>2</m:t>
                          </m:r>
                        </m:sub>
                      </m:sSub>
                      <m:r>
                        <a:rPr lang="fr-FR" sz="1400" b="0" i="0" smtClean="0">
                          <a:latin typeface="Cambria Math" panose="02040503050406030204" pitchFamily="18" charset="0"/>
                        </a:rPr>
                        <m:t>−</m:t>
                      </m:r>
                      <m:r>
                        <a:rPr lang="fr-FR" sz="1400" b="0" i="1" smtClean="0">
                          <a:latin typeface="Cambria Math" panose="02040503050406030204" pitchFamily="18" charset="0"/>
                        </a:rPr>
                        <m:t>𝜙</m:t>
                      </m:r>
                      <m:f>
                        <m:fPr>
                          <m:ctrlPr>
                            <a:rPr lang="fr-FR" sz="1400" i="1" smtClean="0">
                              <a:latin typeface="Cambria Math" panose="02040503050406030204" pitchFamily="18" charset="0"/>
                            </a:rPr>
                          </m:ctrlPr>
                        </m:fPr>
                        <m:num>
                          <m:r>
                            <a:rPr lang="fr-FR" sz="1400" b="0" i="1" smtClean="0">
                              <a:latin typeface="Cambria Math" panose="02040503050406030204" pitchFamily="18" charset="0"/>
                            </a:rPr>
                            <m:t>𝐹</m:t>
                          </m:r>
                        </m:num>
                        <m:den>
                          <m:r>
                            <a:rPr lang="fr-FR" sz="1400" b="0" i="1" smtClean="0">
                              <a:latin typeface="Cambria Math" panose="02040503050406030204" pitchFamily="18" charset="0"/>
                            </a:rPr>
                            <m:t>𝐹</m:t>
                          </m:r>
                          <m:r>
                            <a:rPr lang="fr-FR" sz="1400" b="0" i="1" smtClean="0">
                              <a:latin typeface="Cambria Math" panose="02040503050406030204" pitchFamily="18" charset="0"/>
                            </a:rPr>
                            <m:t>+</m:t>
                          </m:r>
                          <m:r>
                            <a:rPr lang="fr-FR" sz="1400" b="0" i="1" smtClean="0">
                              <a:latin typeface="Cambria Math" panose="02040503050406030204" pitchFamily="18" charset="0"/>
                            </a:rPr>
                            <m:t>𝜃</m:t>
                          </m:r>
                        </m:den>
                      </m:f>
                      <m:sSub>
                        <m:sSubPr>
                          <m:ctrlPr>
                            <a:rPr lang="fr-FR" sz="1400" i="1" smtClean="0">
                              <a:latin typeface="Cambria Math" panose="02040503050406030204" pitchFamily="18" charset="0"/>
                            </a:rPr>
                          </m:ctrlPr>
                        </m:sSubPr>
                        <m:e>
                          <m:r>
                            <m:rPr>
                              <m:sty m:val="p"/>
                            </m:rPr>
                            <a:rPr lang="fr-FR" sz="1400" b="0" i="0" smtClean="0">
                              <a:latin typeface="Cambria Math" panose="02040503050406030204" pitchFamily="18" charset="0"/>
                            </a:rPr>
                            <m:t>I</m:t>
                          </m:r>
                        </m:e>
                        <m:sub>
                          <m:r>
                            <a:rPr lang="fr-FR" sz="1400" b="0" i="0" smtClean="0">
                              <a:latin typeface="Cambria Math" panose="02040503050406030204" pitchFamily="18" charset="0"/>
                            </a:rPr>
                            <m:t>2</m:t>
                          </m:r>
                        </m:sub>
                      </m:sSub>
                    </m:oMath>
                  </m:oMathPara>
                </a14:m>
                <a:endParaRPr lang="en-US" sz="1400" dirty="0"/>
              </a:p>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𝐼</m:t>
                              </m:r>
                            </m:sub>
                          </m:sSub>
                        </m:num>
                        <m:den>
                          <m:r>
                            <a:rPr lang="en-US" sz="1400" b="0" i="1" smtClean="0">
                              <a:latin typeface="Cambria Math" panose="02040503050406030204" pitchFamily="18" charset="0"/>
                            </a:rPr>
                            <m:t>𝑑</m:t>
                          </m:r>
                          <m:r>
                            <a:rPr lang="fr-FR" sz="1400" b="0" i="1" smtClean="0">
                              <a:latin typeface="Cambria Math" panose="02040503050406030204" pitchFamily="18" charset="0"/>
                            </a:rPr>
                            <m:t>𝑡</m:t>
                          </m:r>
                        </m:den>
                      </m:f>
                      <m:r>
                        <a:rPr lang="fr-FR" sz="1400" b="0" i="1" smtClean="0">
                          <a:latin typeface="Cambria Math" panose="02040503050406030204" pitchFamily="18" charset="0"/>
                        </a:rPr>
                        <m:t>=</m:t>
                      </m:r>
                      <m:r>
                        <a:rPr lang="fr-FR" sz="1400" b="0" i="1" smtClean="0">
                          <a:latin typeface="Cambria Math" panose="02040503050406030204" pitchFamily="18" charset="0"/>
                        </a:rPr>
                        <m:t>𝜇</m:t>
                      </m:r>
                      <m:r>
                        <a:rPr lang="fr-FR" sz="1400" b="0" i="1" smtClean="0">
                          <a:latin typeface="Cambria Math" panose="02040503050406030204" pitchFamily="18" charset="0"/>
                        </a:rPr>
                        <m:t>𝑝</m:t>
                      </m:r>
                      <m:sSub>
                        <m:sSubPr>
                          <m:ctrlPr>
                            <a:rPr lang="fr-FR" sz="1400" i="1" smtClean="0">
                              <a:solidFill>
                                <a:schemeClr val="accent4"/>
                              </a:solidFill>
                              <a:latin typeface="Cambria Math" panose="02040503050406030204" pitchFamily="18" charset="0"/>
                            </a:rPr>
                          </m:ctrlPr>
                        </m:sSubPr>
                        <m:e>
                          <m:r>
                            <a:rPr lang="fr-FR" sz="1400" b="1" i="1">
                              <a:solidFill>
                                <a:schemeClr val="accent4"/>
                              </a:solidFill>
                              <a:latin typeface="Cambria Math" panose="02040503050406030204" pitchFamily="18" charset="0"/>
                            </a:rPr>
                            <m:t>(</m:t>
                          </m:r>
                          <m:r>
                            <a:rPr lang="fr-FR" sz="1400" b="1" i="1">
                              <a:solidFill>
                                <a:schemeClr val="accent4"/>
                              </a:solidFill>
                              <a:latin typeface="Cambria Math" panose="02040503050406030204" pitchFamily="18" charset="0"/>
                            </a:rPr>
                            <m:t>𝟏</m:t>
                          </m:r>
                          <m:r>
                            <a:rPr lang="fr-FR" sz="1400" b="1" i="1">
                              <a:solidFill>
                                <a:schemeClr val="accent4"/>
                              </a:solidFill>
                              <a:latin typeface="Cambria Math" panose="02040503050406030204" pitchFamily="18" charset="0"/>
                            </a:rPr>
                            <m:t>−</m:t>
                          </m:r>
                          <m:sSub>
                            <m:sSubPr>
                              <m:ctrlPr>
                                <a:rPr lang="fr-FR" sz="1400" b="1" i="1" smtClean="0">
                                  <a:solidFill>
                                    <a:schemeClr val="accent4"/>
                                  </a:solidFill>
                                  <a:latin typeface="Cambria Math" panose="02040503050406030204" pitchFamily="18" charset="0"/>
                                </a:rPr>
                              </m:ctrlPr>
                            </m:sSubPr>
                            <m:e>
                              <m:r>
                                <a:rPr lang="fr-FR" sz="1400" b="1" i="1">
                                  <a:solidFill>
                                    <a:schemeClr val="accent4"/>
                                  </a:solidFill>
                                  <a:latin typeface="Cambria Math" panose="02040503050406030204" pitchFamily="18" charset="0"/>
                                </a:rPr>
                                <m:t>𝝐</m:t>
                              </m:r>
                            </m:e>
                            <m:sub>
                              <m:r>
                                <a:rPr lang="fr-FR" sz="1400" b="1" i="1" smtClean="0">
                                  <a:solidFill>
                                    <a:schemeClr val="accent4"/>
                                  </a:solidFill>
                                  <a:latin typeface="Cambria Math" panose="02040503050406030204" pitchFamily="18" charset="0"/>
                                </a:rPr>
                                <m:t> </m:t>
                              </m:r>
                            </m:sub>
                          </m:sSub>
                          <m:r>
                            <a:rPr lang="fr-FR" sz="1400" b="1" i="1">
                              <a:solidFill>
                                <a:schemeClr val="accent4"/>
                              </a:solidFill>
                              <a:latin typeface="Cambria Math" panose="02040503050406030204" pitchFamily="18" charset="0"/>
                            </a:rPr>
                            <m:t>)</m:t>
                          </m:r>
                          <m:r>
                            <a:rPr lang="fr-FR" sz="1400" b="0" i="1" smtClean="0">
                              <a:solidFill>
                                <a:schemeClr val="tx1"/>
                              </a:solidFill>
                              <a:latin typeface="Cambria Math" panose="02040503050406030204" pitchFamily="18" charset="0"/>
                            </a:rPr>
                            <m:t>𝐼</m:t>
                          </m:r>
                        </m:e>
                        <m:sub>
                          <m:r>
                            <a:rPr lang="fr-FR" sz="1400" b="0" i="1" smtClean="0">
                              <a:solidFill>
                                <a:schemeClr val="tx1"/>
                              </a:solidFill>
                              <a:latin typeface="Cambria Math" panose="02040503050406030204" pitchFamily="18" charset="0"/>
                            </a:rPr>
                            <m:t>2</m:t>
                          </m:r>
                        </m:sub>
                      </m:sSub>
                      <m:r>
                        <a:rPr lang="fr-FR" sz="1400" b="0" i="1" smtClean="0">
                          <a:latin typeface="Cambria Math" panose="02040503050406030204" pitchFamily="18" charset="0"/>
                        </a:rPr>
                        <m:t>−</m:t>
                      </m:r>
                      <m:r>
                        <a:rPr lang="fr-FR" sz="1400" b="0" i="1" smtClean="0">
                          <a:latin typeface="Cambria Math" panose="02040503050406030204" pitchFamily="18" charset="0"/>
                        </a:rPr>
                        <m:t>𝑐</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𝐼</m:t>
                          </m:r>
                        </m:sub>
                      </m:sSub>
                    </m:oMath>
                  </m:oMathPara>
                </a14:m>
                <a:endParaRPr lang="en-US" sz="1400" dirty="0"/>
              </a:p>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𝑁𝐼</m:t>
                              </m:r>
                            </m:sub>
                          </m:sSub>
                        </m:num>
                        <m:den>
                          <m:r>
                            <a:rPr lang="en-US" sz="1400" b="0" i="1" smtClean="0">
                              <a:latin typeface="Cambria Math" panose="02040503050406030204" pitchFamily="18" charset="0"/>
                            </a:rPr>
                            <m:t>𝑑</m:t>
                          </m:r>
                          <m:r>
                            <a:rPr lang="fr-FR" sz="1400" b="0" i="1" smtClean="0">
                              <a:latin typeface="Cambria Math" panose="02040503050406030204" pitchFamily="18" charset="0"/>
                            </a:rPr>
                            <m:t>𝑡</m:t>
                          </m:r>
                        </m:den>
                      </m:f>
                      <m:r>
                        <a:rPr lang="fr-FR" sz="1400" b="0" i="1" smtClean="0">
                          <a:latin typeface="Cambria Math" panose="02040503050406030204" pitchFamily="18" charset="0"/>
                        </a:rPr>
                        <m:t>=</m:t>
                      </m:r>
                      <m:d>
                        <m:dPr>
                          <m:ctrlPr>
                            <a:rPr lang="fr-FR" sz="1400" i="1" smtClean="0">
                              <a:latin typeface="Cambria Math" panose="02040503050406030204" pitchFamily="18" charset="0"/>
                            </a:rPr>
                          </m:ctrlPr>
                        </m:dPr>
                        <m:e>
                          <m:r>
                            <a:rPr lang="fr-FR" sz="1400" b="0" i="1" smtClean="0">
                              <a:latin typeface="Cambria Math" panose="02040503050406030204" pitchFamily="18" charset="0"/>
                            </a:rPr>
                            <m:t>1−</m:t>
                          </m:r>
                          <m:r>
                            <a:rPr lang="fr-FR" sz="1400" b="0" i="1" smtClean="0">
                              <a:latin typeface="Cambria Math" panose="02040503050406030204" pitchFamily="18" charset="0"/>
                            </a:rPr>
                            <m:t>𝜇</m:t>
                          </m:r>
                        </m:e>
                      </m:d>
                      <m:r>
                        <a:rPr lang="fr-FR" sz="1400" b="1" i="1" smtClean="0">
                          <a:solidFill>
                            <a:schemeClr val="accent4"/>
                          </a:solidFill>
                          <a:latin typeface="Cambria Math" panose="02040503050406030204" pitchFamily="18" charset="0"/>
                        </a:rPr>
                        <m:t>(</m:t>
                      </m:r>
                      <m:r>
                        <a:rPr lang="fr-FR" sz="1400" b="1" i="1" smtClean="0">
                          <a:solidFill>
                            <a:schemeClr val="accent4"/>
                          </a:solidFill>
                          <a:latin typeface="Cambria Math" panose="02040503050406030204" pitchFamily="18" charset="0"/>
                        </a:rPr>
                        <m:t>𝟏</m:t>
                      </m:r>
                      <m:r>
                        <a:rPr lang="fr-FR" sz="1400" b="1" i="1" smtClean="0">
                          <a:solidFill>
                            <a:schemeClr val="accent4"/>
                          </a:solidFill>
                          <a:latin typeface="Cambria Math" panose="02040503050406030204" pitchFamily="18" charset="0"/>
                        </a:rPr>
                        <m:t>−</m:t>
                      </m:r>
                      <m:sSub>
                        <m:sSubPr>
                          <m:ctrlPr>
                            <a:rPr lang="fr-FR" sz="1400" b="1" i="1">
                              <a:solidFill>
                                <a:schemeClr val="accent4"/>
                              </a:solidFill>
                              <a:latin typeface="Cambria Math" panose="02040503050406030204" pitchFamily="18" charset="0"/>
                            </a:rPr>
                          </m:ctrlPr>
                        </m:sSubPr>
                        <m:e>
                          <m:r>
                            <a:rPr lang="fr-FR" sz="1400" b="1" i="1">
                              <a:solidFill>
                                <a:schemeClr val="accent4"/>
                              </a:solidFill>
                              <a:latin typeface="Cambria Math" panose="02040503050406030204" pitchFamily="18" charset="0"/>
                            </a:rPr>
                            <m:t>𝝐</m:t>
                          </m:r>
                        </m:e>
                        <m:sub>
                          <m:r>
                            <a:rPr lang="fr-FR" sz="1400" b="1" i="1" smtClean="0">
                              <a:solidFill>
                                <a:schemeClr val="accent4"/>
                              </a:solidFill>
                              <a:latin typeface="Cambria Math" panose="02040503050406030204" pitchFamily="18" charset="0"/>
                            </a:rPr>
                            <m:t> </m:t>
                          </m:r>
                        </m:sub>
                      </m:sSub>
                      <m:r>
                        <a:rPr lang="fr-FR" sz="1400" b="1" i="1">
                          <a:solidFill>
                            <a:schemeClr val="accent4"/>
                          </a:solidFill>
                          <a:latin typeface="Cambria Math" panose="02040503050406030204" pitchFamily="18" charset="0"/>
                        </a:rPr>
                        <m:t>)</m:t>
                      </m:r>
                      <m:r>
                        <a:rPr lang="fr-FR" sz="1400" i="1">
                          <a:latin typeface="Cambria Math" panose="02040503050406030204" pitchFamily="18" charset="0"/>
                        </a:rPr>
                        <m:t>𝑝</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𝐼</m:t>
                          </m:r>
                        </m:e>
                        <m:sub>
                          <m:r>
                            <a:rPr lang="fr-FR" sz="1400" b="0" i="1" smtClean="0">
                              <a:latin typeface="Cambria Math" panose="02040503050406030204" pitchFamily="18" charset="0"/>
                            </a:rPr>
                            <m:t>2</m:t>
                          </m:r>
                        </m:sub>
                      </m:sSub>
                      <m:r>
                        <a:rPr lang="fr-FR" sz="1400" b="0" i="1" smtClean="0">
                          <a:latin typeface="Cambria Math" panose="02040503050406030204" pitchFamily="18" charset="0"/>
                        </a:rPr>
                        <m:t>−</m:t>
                      </m:r>
                      <m:r>
                        <a:rPr lang="fr-FR" sz="1400" b="0" i="1" smtClean="0">
                          <a:latin typeface="Cambria Math" panose="02040503050406030204" pitchFamily="18" charset="0"/>
                        </a:rPr>
                        <m:t>𝑐</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𝑁𝐼</m:t>
                          </m:r>
                        </m:sub>
                      </m:sSub>
                    </m:oMath>
                  </m:oMathPara>
                </a14:m>
                <a:endParaRPr lang="en-US" sz="1400" dirty="0"/>
              </a:p>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m:t>
                          </m:r>
                          <m:r>
                            <a:rPr lang="fr-FR" sz="1400" b="0" i="1" smtClean="0">
                              <a:latin typeface="Cambria Math" panose="02040503050406030204" pitchFamily="18" charset="0"/>
                            </a:rPr>
                            <m:t>𝐹</m:t>
                          </m:r>
                        </m:num>
                        <m:den>
                          <m:r>
                            <a:rPr lang="en-US" sz="1400" b="0" i="1" smtClean="0">
                              <a:latin typeface="Cambria Math" panose="02040503050406030204" pitchFamily="18" charset="0"/>
                            </a:rPr>
                            <m:t>𝑑</m:t>
                          </m:r>
                          <m:r>
                            <a:rPr lang="fr-FR" sz="1400" b="0" i="1" smtClean="0">
                              <a:latin typeface="Cambria Math" panose="02040503050406030204" pitchFamily="18" charset="0"/>
                            </a:rPr>
                            <m:t>𝑡</m:t>
                          </m:r>
                        </m:den>
                      </m:f>
                      <m:r>
                        <a:rPr lang="fr-FR" sz="1400" b="0" i="1" smtClean="0">
                          <a:latin typeface="Cambria Math" panose="02040503050406030204" pitchFamily="18" charset="0"/>
                        </a:rPr>
                        <m:t>=</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𝐼</m:t>
                          </m:r>
                        </m:e>
                        <m:sub>
                          <m:r>
                            <a:rPr lang="fr-FR" sz="1400" b="0" i="1" smtClean="0">
                              <a:latin typeface="Cambria Math" panose="02040503050406030204" pitchFamily="18" charset="0"/>
                            </a:rPr>
                            <m:t>2</m:t>
                          </m:r>
                        </m:sub>
                      </m:sSub>
                      <m:r>
                        <a:rPr lang="fr-FR" sz="1400" b="0" i="1" smtClean="0">
                          <a:latin typeface="Cambria Math" panose="02040503050406030204" pitchFamily="18" charset="0"/>
                        </a:rPr>
                        <m:t>−</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𝑑</m:t>
                          </m:r>
                        </m:e>
                        <m:sub>
                          <m:r>
                            <a:rPr lang="fr-FR" sz="1400" b="0" i="1" smtClean="0">
                              <a:latin typeface="Cambria Math" panose="02040503050406030204" pitchFamily="18" charset="0"/>
                            </a:rPr>
                            <m:t>𝑓</m:t>
                          </m:r>
                        </m:sub>
                      </m:sSub>
                      <m:r>
                        <a:rPr lang="fr-FR" sz="1400" b="0" i="1" smtClean="0">
                          <a:latin typeface="Cambria Math" panose="02040503050406030204" pitchFamily="18" charset="0"/>
                        </a:rPr>
                        <m:t>𝐹</m:t>
                      </m:r>
                    </m:oMath>
                  </m:oMathPara>
                </a14:m>
                <a:endParaRPr lang="en-US" sz="1400" dirty="0"/>
              </a:p>
            </p:txBody>
          </p:sp>
        </mc:Choice>
        <mc:Fallback xmlns="">
          <p:sp>
            <p:nvSpPr>
              <p:cNvPr id="44" name="ZoneTexte 43">
                <a:extLst>
                  <a:ext uri="{FF2B5EF4-FFF2-40B4-BE49-F238E27FC236}">
                    <a16:creationId xmlns:a16="http://schemas.microsoft.com/office/drawing/2014/main" id="{0D098F65-18C5-403B-8B22-2BA5A82CC285}"/>
                  </a:ext>
                </a:extLst>
              </p:cNvPr>
              <p:cNvSpPr txBox="1">
                <a:spLocks noRot="1" noChangeAspect="1" noMove="1" noResize="1" noEditPoints="1" noAdjustHandles="1" noChangeArrowheads="1" noChangeShapeType="1" noTextEdit="1"/>
              </p:cNvSpPr>
              <p:nvPr/>
            </p:nvSpPr>
            <p:spPr>
              <a:xfrm>
                <a:off x="302148" y="619051"/>
                <a:ext cx="3484612" cy="2457724"/>
              </a:xfrm>
              <a:prstGeom prst="rect">
                <a:avLst/>
              </a:prstGeom>
              <a:blipFill>
                <a:blip r:embed="rId16"/>
                <a:stretch>
                  <a:fillRect t="-248" b="-14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ZoneTexte 44">
                <a:extLst>
                  <a:ext uri="{FF2B5EF4-FFF2-40B4-BE49-F238E27FC236}">
                    <a16:creationId xmlns:a16="http://schemas.microsoft.com/office/drawing/2014/main" id="{08DDBE29-52EB-415B-A385-BF82D4F2EDA5}"/>
                  </a:ext>
                </a:extLst>
              </p:cNvPr>
              <p:cNvSpPr txBox="1"/>
              <p:nvPr/>
            </p:nvSpPr>
            <p:spPr>
              <a:xfrm>
                <a:off x="308378" y="632942"/>
                <a:ext cx="3484612" cy="245772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m:t>
                          </m:r>
                          <m:r>
                            <a:rPr lang="fr-FR" sz="1400" b="0" i="1" smtClean="0">
                              <a:latin typeface="Cambria Math" panose="02040503050406030204" pitchFamily="18" charset="0"/>
                            </a:rPr>
                            <m:t>𝑇</m:t>
                          </m:r>
                        </m:num>
                        <m:den>
                          <m:r>
                            <a:rPr lang="en-US" sz="1400" b="0" i="1" smtClean="0">
                              <a:latin typeface="Cambria Math" panose="02040503050406030204" pitchFamily="18" charset="0"/>
                            </a:rPr>
                            <m:t>𝑑</m:t>
                          </m:r>
                          <m:r>
                            <a:rPr lang="fr-FR" sz="1400" b="0" i="1" smtClean="0">
                              <a:latin typeface="Cambria Math" panose="02040503050406030204" pitchFamily="18" charset="0"/>
                            </a:rPr>
                            <m:t>𝑡</m:t>
                          </m:r>
                        </m:den>
                      </m:f>
                      <m:r>
                        <a:rPr lang="fr-FR" sz="1400" b="0" i="1" smtClean="0">
                          <a:latin typeface="Cambria Math" panose="02040503050406030204" pitchFamily="18" charset="0"/>
                        </a:rPr>
                        <m:t>=−</m:t>
                      </m:r>
                      <m:r>
                        <a:rPr lang="fr-FR" sz="1400" b="1" i="1" smtClean="0">
                          <a:latin typeface="Cambria Math" panose="02040503050406030204" pitchFamily="18" charset="0"/>
                        </a:rPr>
                        <m:t>𝜷</m:t>
                      </m:r>
                      <m:r>
                        <a:rPr lang="fr-FR" sz="1400" b="0" i="1" smtClean="0">
                          <a:latin typeface="Cambria Math" panose="02040503050406030204" pitchFamily="18" charset="0"/>
                        </a:rPr>
                        <m:t>𝑇</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𝐼</m:t>
                          </m:r>
                        </m:sub>
                      </m:sSub>
                    </m:oMath>
                  </m:oMathPara>
                </a14:m>
                <a:endParaRPr lang="fr-FR" sz="1400" dirty="0"/>
              </a:p>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𝐼</m:t>
                              </m:r>
                            </m:e>
                            <m:sub>
                              <m:r>
                                <a:rPr lang="fr-FR" sz="1400" b="0" i="1" smtClean="0">
                                  <a:latin typeface="Cambria Math" panose="02040503050406030204" pitchFamily="18" charset="0"/>
                                </a:rPr>
                                <m:t>1</m:t>
                              </m:r>
                            </m:sub>
                          </m:sSub>
                        </m:num>
                        <m:den>
                          <m:r>
                            <a:rPr lang="en-US" sz="1400" b="0" i="1" smtClean="0">
                              <a:latin typeface="Cambria Math" panose="02040503050406030204" pitchFamily="18" charset="0"/>
                            </a:rPr>
                            <m:t>𝑑</m:t>
                          </m:r>
                          <m:r>
                            <a:rPr lang="fr-FR" sz="1400" b="0" i="1" smtClean="0">
                              <a:latin typeface="Cambria Math" panose="02040503050406030204" pitchFamily="18" charset="0"/>
                            </a:rPr>
                            <m:t>𝑡</m:t>
                          </m:r>
                        </m:den>
                      </m:f>
                      <m:r>
                        <a:rPr lang="fr-FR" sz="1400" b="0" i="1" smtClean="0">
                          <a:latin typeface="Cambria Math" panose="02040503050406030204" pitchFamily="18" charset="0"/>
                        </a:rPr>
                        <m:t>=</m:t>
                      </m:r>
                      <m:r>
                        <a:rPr lang="fr-FR" sz="1400" b="1" i="1" smtClean="0">
                          <a:latin typeface="Cambria Math" panose="02040503050406030204" pitchFamily="18" charset="0"/>
                        </a:rPr>
                        <m:t>𝜷</m:t>
                      </m:r>
                      <m:r>
                        <a:rPr lang="fr-FR" sz="1400" i="1">
                          <a:latin typeface="Cambria Math" panose="02040503050406030204" pitchFamily="18" charset="0"/>
                        </a:rPr>
                        <m:t>𝑇</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𝐼</m:t>
                          </m:r>
                        </m:sub>
                      </m:sSub>
                      <m:r>
                        <a:rPr lang="fr-FR" sz="1400" b="0" i="1" smtClean="0">
                          <a:latin typeface="Cambria Math" panose="02040503050406030204" pitchFamily="18" charset="0"/>
                        </a:rPr>
                        <m:t>−</m:t>
                      </m:r>
                      <m:r>
                        <a:rPr lang="fr-FR" sz="1400" b="0" i="1" smtClean="0">
                          <a:latin typeface="Cambria Math" panose="02040503050406030204" pitchFamily="18" charset="0"/>
                        </a:rPr>
                        <m:t>𝑘</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𝐼</m:t>
                          </m:r>
                        </m:e>
                        <m:sub>
                          <m:r>
                            <a:rPr lang="fr-FR" sz="1400" b="0" i="1" smtClean="0">
                              <a:latin typeface="Cambria Math" panose="02040503050406030204" pitchFamily="18" charset="0"/>
                            </a:rPr>
                            <m:t>1</m:t>
                          </m:r>
                        </m:sub>
                      </m:sSub>
                    </m:oMath>
                  </m:oMathPara>
                </a14:m>
                <a:endParaRPr lang="fr-FR" sz="1400" dirty="0"/>
              </a:p>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𝐼</m:t>
                              </m:r>
                            </m:e>
                            <m:sub>
                              <m:r>
                                <a:rPr lang="fr-FR" sz="1400" b="0" i="1" smtClean="0">
                                  <a:latin typeface="Cambria Math" panose="02040503050406030204" pitchFamily="18" charset="0"/>
                                </a:rPr>
                                <m:t>2</m:t>
                              </m:r>
                            </m:sub>
                          </m:sSub>
                        </m:num>
                        <m:den>
                          <m:r>
                            <a:rPr lang="en-US" sz="1400" b="0" i="1" smtClean="0">
                              <a:latin typeface="Cambria Math" panose="02040503050406030204" pitchFamily="18" charset="0"/>
                            </a:rPr>
                            <m:t>𝑑</m:t>
                          </m:r>
                          <m:r>
                            <a:rPr lang="fr-FR" sz="1400" b="0" i="1" smtClean="0">
                              <a:latin typeface="Cambria Math" panose="02040503050406030204" pitchFamily="18" charset="0"/>
                            </a:rPr>
                            <m:t>𝑡</m:t>
                          </m:r>
                        </m:den>
                      </m:f>
                      <m:r>
                        <a:rPr lang="fr-FR" sz="1400" b="0" i="1" smtClean="0">
                          <a:latin typeface="Cambria Math" panose="02040503050406030204" pitchFamily="18" charset="0"/>
                        </a:rPr>
                        <m:t>=</m:t>
                      </m:r>
                      <m:r>
                        <a:rPr lang="fr-FR" sz="1400" b="0" i="1" smtClean="0">
                          <a:latin typeface="Cambria Math" panose="02040503050406030204" pitchFamily="18" charset="0"/>
                        </a:rPr>
                        <m:t>𝑘</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𝐼</m:t>
                          </m:r>
                        </m:e>
                        <m:sub>
                          <m:r>
                            <a:rPr lang="fr-FR" sz="1400" b="0" i="1" smtClean="0">
                              <a:latin typeface="Cambria Math" panose="02040503050406030204" pitchFamily="18" charset="0"/>
                            </a:rPr>
                            <m:t>1</m:t>
                          </m:r>
                        </m:sub>
                      </m:sSub>
                      <m:r>
                        <a:rPr lang="fr-FR" sz="1400" b="0" i="1" smtClean="0">
                          <a:latin typeface="Cambria Math" panose="02040503050406030204" pitchFamily="18" charset="0"/>
                        </a:rPr>
                        <m:t>−</m:t>
                      </m:r>
                      <m:r>
                        <a:rPr lang="fr-FR" sz="1400" b="0" i="1" smtClean="0">
                          <a:latin typeface="Cambria Math" panose="02040503050406030204" pitchFamily="18" charset="0"/>
                        </a:rPr>
                        <m:t>𝛿</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𝐼</m:t>
                          </m:r>
                        </m:e>
                        <m:sub>
                          <m:r>
                            <a:rPr lang="fr-FR" sz="1400" b="0" i="1" smtClean="0">
                              <a:latin typeface="Cambria Math" panose="02040503050406030204" pitchFamily="18" charset="0"/>
                            </a:rPr>
                            <m:t>2</m:t>
                          </m:r>
                        </m:sub>
                      </m:sSub>
                      <m:r>
                        <a:rPr lang="fr-FR" sz="1400" b="0" i="0" smtClean="0">
                          <a:latin typeface="Cambria Math" panose="02040503050406030204" pitchFamily="18" charset="0"/>
                        </a:rPr>
                        <m:t>−</m:t>
                      </m:r>
                      <m:r>
                        <a:rPr lang="fr-FR" sz="1400" b="0" i="1" smtClean="0">
                          <a:latin typeface="Cambria Math" panose="02040503050406030204" pitchFamily="18" charset="0"/>
                        </a:rPr>
                        <m:t>𝜙</m:t>
                      </m:r>
                      <m:f>
                        <m:fPr>
                          <m:ctrlPr>
                            <a:rPr lang="fr-FR" sz="1400" i="1" smtClean="0">
                              <a:latin typeface="Cambria Math" panose="02040503050406030204" pitchFamily="18" charset="0"/>
                            </a:rPr>
                          </m:ctrlPr>
                        </m:fPr>
                        <m:num>
                          <m:r>
                            <a:rPr lang="fr-FR" sz="1400" b="0" i="1" smtClean="0">
                              <a:latin typeface="Cambria Math" panose="02040503050406030204" pitchFamily="18" charset="0"/>
                            </a:rPr>
                            <m:t>𝐹</m:t>
                          </m:r>
                        </m:num>
                        <m:den>
                          <m:r>
                            <a:rPr lang="fr-FR" sz="1400" b="0" i="1" smtClean="0">
                              <a:latin typeface="Cambria Math" panose="02040503050406030204" pitchFamily="18" charset="0"/>
                            </a:rPr>
                            <m:t>𝐹</m:t>
                          </m:r>
                          <m:r>
                            <a:rPr lang="fr-FR" sz="1400" b="0" i="1" smtClean="0">
                              <a:latin typeface="Cambria Math" panose="02040503050406030204" pitchFamily="18" charset="0"/>
                            </a:rPr>
                            <m:t>+</m:t>
                          </m:r>
                          <m:r>
                            <a:rPr lang="fr-FR" sz="1400" b="0" i="1" smtClean="0">
                              <a:latin typeface="Cambria Math" panose="02040503050406030204" pitchFamily="18" charset="0"/>
                            </a:rPr>
                            <m:t>𝜃</m:t>
                          </m:r>
                        </m:den>
                      </m:f>
                      <m:sSub>
                        <m:sSubPr>
                          <m:ctrlPr>
                            <a:rPr lang="fr-FR" sz="1400" i="1" smtClean="0">
                              <a:latin typeface="Cambria Math" panose="02040503050406030204" pitchFamily="18" charset="0"/>
                            </a:rPr>
                          </m:ctrlPr>
                        </m:sSubPr>
                        <m:e>
                          <m:r>
                            <m:rPr>
                              <m:sty m:val="p"/>
                            </m:rPr>
                            <a:rPr lang="fr-FR" sz="1400" b="0" i="0" smtClean="0">
                              <a:latin typeface="Cambria Math" panose="02040503050406030204" pitchFamily="18" charset="0"/>
                            </a:rPr>
                            <m:t>I</m:t>
                          </m:r>
                        </m:e>
                        <m:sub>
                          <m:r>
                            <a:rPr lang="fr-FR" sz="1400" b="0" i="0" smtClean="0">
                              <a:latin typeface="Cambria Math" panose="02040503050406030204" pitchFamily="18" charset="0"/>
                            </a:rPr>
                            <m:t>2</m:t>
                          </m:r>
                        </m:sub>
                      </m:sSub>
                    </m:oMath>
                  </m:oMathPara>
                </a14:m>
                <a:endParaRPr lang="en-US" sz="1400" dirty="0"/>
              </a:p>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𝐼</m:t>
                              </m:r>
                            </m:sub>
                          </m:sSub>
                        </m:num>
                        <m:den>
                          <m:r>
                            <a:rPr lang="en-US" sz="1400" b="0" i="1" smtClean="0">
                              <a:latin typeface="Cambria Math" panose="02040503050406030204" pitchFamily="18" charset="0"/>
                            </a:rPr>
                            <m:t>𝑑</m:t>
                          </m:r>
                          <m:r>
                            <a:rPr lang="fr-FR" sz="1400" b="0" i="1" smtClean="0">
                              <a:latin typeface="Cambria Math" panose="02040503050406030204" pitchFamily="18" charset="0"/>
                            </a:rPr>
                            <m:t>𝑡</m:t>
                          </m:r>
                        </m:den>
                      </m:f>
                      <m:r>
                        <a:rPr lang="fr-FR" sz="1400" b="0" i="1" smtClean="0">
                          <a:latin typeface="Cambria Math" panose="02040503050406030204" pitchFamily="18" charset="0"/>
                        </a:rPr>
                        <m:t>=</m:t>
                      </m:r>
                      <m:r>
                        <a:rPr lang="fr-FR" sz="1400" b="0" i="1" smtClean="0">
                          <a:latin typeface="Cambria Math" panose="02040503050406030204" pitchFamily="18" charset="0"/>
                        </a:rPr>
                        <m:t>𝜇</m:t>
                      </m:r>
                      <m:r>
                        <a:rPr lang="fr-FR" sz="1400" b="0" i="1" smtClean="0">
                          <a:latin typeface="Cambria Math" panose="02040503050406030204" pitchFamily="18" charset="0"/>
                        </a:rPr>
                        <m:t>𝑝</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𝐼</m:t>
                          </m:r>
                        </m:e>
                        <m:sub>
                          <m:r>
                            <a:rPr lang="fr-FR" sz="1400" b="0" i="1" smtClean="0">
                              <a:latin typeface="Cambria Math" panose="02040503050406030204" pitchFamily="18" charset="0"/>
                            </a:rPr>
                            <m:t>2</m:t>
                          </m:r>
                        </m:sub>
                      </m:sSub>
                      <m:r>
                        <a:rPr lang="fr-FR" sz="1400" b="0" i="1" smtClean="0">
                          <a:latin typeface="Cambria Math" panose="02040503050406030204" pitchFamily="18" charset="0"/>
                        </a:rPr>
                        <m:t>−</m:t>
                      </m:r>
                      <m:r>
                        <a:rPr lang="fr-FR" sz="1400" b="0" i="1" smtClean="0">
                          <a:latin typeface="Cambria Math" panose="02040503050406030204" pitchFamily="18" charset="0"/>
                        </a:rPr>
                        <m:t>𝑐</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𝐼</m:t>
                          </m:r>
                        </m:sub>
                      </m:sSub>
                    </m:oMath>
                  </m:oMathPara>
                </a14:m>
                <a:endParaRPr lang="en-US" sz="1400" dirty="0"/>
              </a:p>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𝑁𝐼</m:t>
                              </m:r>
                            </m:sub>
                          </m:sSub>
                        </m:num>
                        <m:den>
                          <m:r>
                            <a:rPr lang="en-US" sz="1400" b="0" i="1" smtClean="0">
                              <a:latin typeface="Cambria Math" panose="02040503050406030204" pitchFamily="18" charset="0"/>
                            </a:rPr>
                            <m:t>𝑑</m:t>
                          </m:r>
                          <m:r>
                            <a:rPr lang="fr-FR" sz="1400" b="0" i="1" smtClean="0">
                              <a:latin typeface="Cambria Math" panose="02040503050406030204" pitchFamily="18" charset="0"/>
                            </a:rPr>
                            <m:t>𝑡</m:t>
                          </m:r>
                        </m:den>
                      </m:f>
                      <m:r>
                        <a:rPr lang="fr-FR" sz="1400" b="0" i="1" smtClean="0">
                          <a:latin typeface="Cambria Math" panose="02040503050406030204" pitchFamily="18" charset="0"/>
                        </a:rPr>
                        <m:t>=</m:t>
                      </m:r>
                      <m:d>
                        <m:dPr>
                          <m:ctrlPr>
                            <a:rPr lang="fr-FR" sz="1400" i="1" smtClean="0">
                              <a:latin typeface="Cambria Math" panose="02040503050406030204" pitchFamily="18" charset="0"/>
                            </a:rPr>
                          </m:ctrlPr>
                        </m:dPr>
                        <m:e>
                          <m:r>
                            <a:rPr lang="fr-FR" sz="1400" b="0" i="1" smtClean="0">
                              <a:latin typeface="Cambria Math" panose="02040503050406030204" pitchFamily="18" charset="0"/>
                            </a:rPr>
                            <m:t>1−</m:t>
                          </m:r>
                          <m:r>
                            <a:rPr lang="fr-FR" sz="1400" b="0" i="1" smtClean="0">
                              <a:latin typeface="Cambria Math" panose="02040503050406030204" pitchFamily="18" charset="0"/>
                            </a:rPr>
                            <m:t>𝜇</m:t>
                          </m:r>
                        </m:e>
                      </m:d>
                      <m:r>
                        <a:rPr lang="fr-FR" sz="1400" i="1">
                          <a:latin typeface="Cambria Math" panose="02040503050406030204" pitchFamily="18" charset="0"/>
                        </a:rPr>
                        <m:t>𝑝</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𝐼</m:t>
                          </m:r>
                        </m:e>
                        <m:sub>
                          <m:r>
                            <a:rPr lang="fr-FR" sz="1400" b="0" i="1" smtClean="0">
                              <a:latin typeface="Cambria Math" panose="02040503050406030204" pitchFamily="18" charset="0"/>
                            </a:rPr>
                            <m:t>2</m:t>
                          </m:r>
                        </m:sub>
                      </m:sSub>
                      <m:r>
                        <a:rPr lang="fr-FR" sz="1400" b="0" i="1" smtClean="0">
                          <a:latin typeface="Cambria Math" panose="02040503050406030204" pitchFamily="18" charset="0"/>
                        </a:rPr>
                        <m:t>−</m:t>
                      </m:r>
                      <m:r>
                        <a:rPr lang="fr-FR" sz="1400" b="0" i="1" smtClean="0">
                          <a:latin typeface="Cambria Math" panose="02040503050406030204" pitchFamily="18" charset="0"/>
                        </a:rPr>
                        <m:t>𝑐</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𝑁𝐼</m:t>
                          </m:r>
                        </m:sub>
                      </m:sSub>
                    </m:oMath>
                  </m:oMathPara>
                </a14:m>
                <a:endParaRPr lang="en-US" sz="1400" dirty="0"/>
              </a:p>
              <a:p>
                <a:pPr/>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a:rPr lang="en-US" sz="1400" b="0" i="1" smtClean="0">
                              <a:latin typeface="Cambria Math" panose="02040503050406030204" pitchFamily="18" charset="0"/>
                            </a:rPr>
                            <m:t>𝑑</m:t>
                          </m:r>
                          <m:r>
                            <a:rPr lang="fr-FR" sz="1400" b="0" i="1" smtClean="0">
                              <a:latin typeface="Cambria Math" panose="02040503050406030204" pitchFamily="18" charset="0"/>
                            </a:rPr>
                            <m:t>𝐹</m:t>
                          </m:r>
                        </m:num>
                        <m:den>
                          <m:r>
                            <a:rPr lang="en-US" sz="1400" b="0" i="1" smtClean="0">
                              <a:latin typeface="Cambria Math" panose="02040503050406030204" pitchFamily="18" charset="0"/>
                            </a:rPr>
                            <m:t>𝑑</m:t>
                          </m:r>
                          <m:r>
                            <a:rPr lang="fr-FR" sz="1400" b="0" i="1" smtClean="0">
                              <a:latin typeface="Cambria Math" panose="02040503050406030204" pitchFamily="18" charset="0"/>
                            </a:rPr>
                            <m:t>𝑡</m:t>
                          </m:r>
                        </m:den>
                      </m:f>
                      <m:r>
                        <a:rPr lang="fr-FR" sz="1400" b="0" i="1" smtClean="0">
                          <a:latin typeface="Cambria Math" panose="02040503050406030204" pitchFamily="18" charset="0"/>
                        </a:rPr>
                        <m:t>=</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𝐼</m:t>
                          </m:r>
                        </m:e>
                        <m:sub>
                          <m:r>
                            <a:rPr lang="fr-FR" sz="1400" b="0" i="1" smtClean="0">
                              <a:latin typeface="Cambria Math" panose="02040503050406030204" pitchFamily="18" charset="0"/>
                            </a:rPr>
                            <m:t>2</m:t>
                          </m:r>
                        </m:sub>
                      </m:sSub>
                      <m:r>
                        <a:rPr lang="fr-FR" sz="1400" b="0" i="1" smtClean="0">
                          <a:latin typeface="Cambria Math" panose="02040503050406030204" pitchFamily="18" charset="0"/>
                        </a:rPr>
                        <m:t>−</m:t>
                      </m:r>
                      <m:sSub>
                        <m:sSubPr>
                          <m:ctrlPr>
                            <a:rPr lang="fr-FR" sz="1400" i="1" smtClean="0">
                              <a:latin typeface="Cambria Math" panose="02040503050406030204" pitchFamily="18" charset="0"/>
                            </a:rPr>
                          </m:ctrlPr>
                        </m:sSubPr>
                        <m:e>
                          <m:r>
                            <a:rPr lang="fr-FR" sz="1400" b="0" i="1" smtClean="0">
                              <a:latin typeface="Cambria Math" panose="02040503050406030204" pitchFamily="18" charset="0"/>
                            </a:rPr>
                            <m:t>𝑑</m:t>
                          </m:r>
                        </m:e>
                        <m:sub>
                          <m:r>
                            <a:rPr lang="fr-FR" sz="1400" b="0" i="1" smtClean="0">
                              <a:latin typeface="Cambria Math" panose="02040503050406030204" pitchFamily="18" charset="0"/>
                            </a:rPr>
                            <m:t>𝑓</m:t>
                          </m:r>
                        </m:sub>
                      </m:sSub>
                      <m:r>
                        <a:rPr lang="fr-FR" sz="1400" b="0" i="1" smtClean="0">
                          <a:latin typeface="Cambria Math" panose="02040503050406030204" pitchFamily="18" charset="0"/>
                        </a:rPr>
                        <m:t>𝐹</m:t>
                      </m:r>
                    </m:oMath>
                  </m:oMathPara>
                </a14:m>
                <a:endParaRPr lang="en-US" sz="1400" dirty="0"/>
              </a:p>
            </p:txBody>
          </p:sp>
        </mc:Choice>
        <mc:Fallback xmlns="">
          <p:sp>
            <p:nvSpPr>
              <p:cNvPr id="45" name="ZoneTexte 44">
                <a:extLst>
                  <a:ext uri="{FF2B5EF4-FFF2-40B4-BE49-F238E27FC236}">
                    <a16:creationId xmlns:a16="http://schemas.microsoft.com/office/drawing/2014/main" id="{08DDBE29-52EB-415B-A385-BF82D4F2EDA5}"/>
                  </a:ext>
                </a:extLst>
              </p:cNvPr>
              <p:cNvSpPr txBox="1">
                <a:spLocks noRot="1" noChangeAspect="1" noMove="1" noResize="1" noEditPoints="1" noAdjustHandles="1" noChangeArrowheads="1" noChangeShapeType="1" noTextEdit="1"/>
              </p:cNvSpPr>
              <p:nvPr/>
            </p:nvSpPr>
            <p:spPr>
              <a:xfrm>
                <a:off x="308378" y="632942"/>
                <a:ext cx="3484612" cy="2457724"/>
              </a:xfrm>
              <a:prstGeom prst="rect">
                <a:avLst/>
              </a:prstGeom>
              <a:blipFill>
                <a:blip r:embed="rId17"/>
                <a:stretch>
                  <a:fillRect t="-248" b="-1489"/>
                </a:stretch>
              </a:blipFill>
            </p:spPr>
            <p:txBody>
              <a:bodyPr/>
              <a:lstStyle/>
              <a:p>
                <a:r>
                  <a:rPr lang="en-US">
                    <a:noFill/>
                  </a:rPr>
                  <a:t> </a:t>
                </a:r>
              </a:p>
            </p:txBody>
          </p:sp>
        </mc:Fallback>
      </mc:AlternateContent>
      <p:sp>
        <p:nvSpPr>
          <p:cNvPr id="2" name="Espace réservé du numéro de diapositive 1">
            <a:extLst>
              <a:ext uri="{FF2B5EF4-FFF2-40B4-BE49-F238E27FC236}">
                <a16:creationId xmlns:a16="http://schemas.microsoft.com/office/drawing/2014/main" id="{CF9A421E-8E05-45D3-8F90-E02C5658363A}"/>
              </a:ext>
            </a:extLst>
          </p:cNvPr>
          <p:cNvSpPr>
            <a:spLocks noGrp="1"/>
          </p:cNvSpPr>
          <p:nvPr>
            <p:ph type="sldNum" sz="quarter" idx="12"/>
          </p:nvPr>
        </p:nvSpPr>
        <p:spPr/>
        <p:txBody>
          <a:bodyPr/>
          <a:lstStyle/>
          <a:p>
            <a:fld id="{630D1151-8977-4DC3-9A86-6B5736326DCE}" type="slidenum">
              <a:rPr lang="en-US" smtClean="0"/>
              <a:t>27</a:t>
            </a:fld>
            <a:endParaRPr lang="en-US"/>
          </a:p>
        </p:txBody>
      </p:sp>
      <p:pic>
        <p:nvPicPr>
          <p:cNvPr id="47" name="Image 46">
            <a:extLst>
              <a:ext uri="{FF2B5EF4-FFF2-40B4-BE49-F238E27FC236}">
                <a16:creationId xmlns:a16="http://schemas.microsoft.com/office/drawing/2014/main" id="{AD10D0FF-2534-4F4A-A794-DB3019EF67E2}"/>
              </a:ext>
            </a:extLst>
          </p:cNvPr>
          <p:cNvPicPr>
            <a:picLocks noChangeAspect="1"/>
          </p:cNvPicPr>
          <p:nvPr/>
        </p:nvPicPr>
        <p:blipFill>
          <a:blip r:embed="rId18"/>
          <a:stretch>
            <a:fillRect/>
          </a:stretch>
        </p:blipFill>
        <p:spPr>
          <a:xfrm>
            <a:off x="287775" y="3534610"/>
            <a:ext cx="3286600" cy="3323390"/>
          </a:xfrm>
          <a:prstGeom prst="rect">
            <a:avLst/>
          </a:prstGeom>
        </p:spPr>
      </p:pic>
      <p:pic>
        <p:nvPicPr>
          <p:cNvPr id="5" name="Image 4">
            <a:extLst>
              <a:ext uri="{FF2B5EF4-FFF2-40B4-BE49-F238E27FC236}">
                <a16:creationId xmlns:a16="http://schemas.microsoft.com/office/drawing/2014/main" id="{C0D1D222-D59B-4E6F-BF1D-EFB917A87109}"/>
              </a:ext>
            </a:extLst>
          </p:cNvPr>
          <p:cNvPicPr>
            <a:picLocks noChangeAspect="1"/>
          </p:cNvPicPr>
          <p:nvPr/>
        </p:nvPicPr>
        <p:blipFill>
          <a:blip r:embed="rId19"/>
          <a:stretch>
            <a:fillRect/>
          </a:stretch>
        </p:blipFill>
        <p:spPr>
          <a:xfrm>
            <a:off x="4250678" y="3675343"/>
            <a:ext cx="3602137" cy="2837981"/>
          </a:xfrm>
          <a:prstGeom prst="rect">
            <a:avLst/>
          </a:prstGeom>
        </p:spPr>
      </p:pic>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A0C7A8B4-C701-4E95-9DC5-E8B88A43F24A}"/>
                  </a:ext>
                </a:extLst>
              </p:cNvPr>
              <p:cNvSpPr txBox="1"/>
              <p:nvPr/>
            </p:nvSpPr>
            <p:spPr>
              <a:xfrm>
                <a:off x="8233529" y="1201056"/>
                <a:ext cx="4956302" cy="830997"/>
              </a:xfrm>
              <a:prstGeom prst="rect">
                <a:avLst/>
              </a:prstGeom>
              <a:noFill/>
            </p:spPr>
            <p:txBody>
              <a:bodyPr wrap="square" rtlCol="0">
                <a:spAutoFit/>
              </a:bodyPr>
              <a:lstStyle/>
              <a:p>
                <a14:m>
                  <m:oMath xmlns:m="http://schemas.openxmlformats.org/officeDocument/2006/math">
                    <m:r>
                      <a:rPr lang="fr-FR" sz="2400" b="1" i="1" smtClean="0">
                        <a:latin typeface="Cambria Math" panose="02040503050406030204" pitchFamily="18" charset="0"/>
                      </a:rPr>
                      <m:t>𝝐</m:t>
                    </m:r>
                    <m:r>
                      <a:rPr lang="fr-FR" sz="2400" b="1" i="1" smtClean="0">
                        <a:latin typeface="Cambria Math" panose="02040503050406030204" pitchFamily="18" charset="0"/>
                      </a:rPr>
                      <m:t>=</m:t>
                    </m:r>
                    <m:r>
                      <a:rPr lang="fr-FR" sz="2400" b="1" i="1" smtClean="0">
                        <a:latin typeface="Cambria Math" panose="02040503050406030204" pitchFamily="18" charset="0"/>
                      </a:rPr>
                      <m:t>𝟗𝟗</m:t>
                    </m:r>
                    <m:r>
                      <a:rPr lang="fr-FR" sz="2400" b="1" i="1" smtClean="0">
                        <a:latin typeface="Cambria Math" panose="02040503050406030204" pitchFamily="18" charset="0"/>
                      </a:rPr>
                      <m:t>%</m:t>
                    </m:r>
                  </m:oMath>
                </a14:m>
                <a:r>
                  <a:rPr lang="en-US" sz="2400" b="1" dirty="0"/>
                  <a:t>: antiviral treatment efficacy</a:t>
                </a:r>
                <a:r>
                  <a:rPr lang="en-US" sz="2400" b="1" baseline="30000" dirty="0"/>
                  <a:t>1</a:t>
                </a:r>
              </a:p>
            </p:txBody>
          </p:sp>
        </mc:Choice>
        <mc:Fallback xmlns="">
          <p:sp>
            <p:nvSpPr>
              <p:cNvPr id="6" name="ZoneTexte 5">
                <a:extLst>
                  <a:ext uri="{FF2B5EF4-FFF2-40B4-BE49-F238E27FC236}">
                    <a16:creationId xmlns:a16="http://schemas.microsoft.com/office/drawing/2014/main" id="{A0C7A8B4-C701-4E95-9DC5-E8B88A43F24A}"/>
                  </a:ext>
                </a:extLst>
              </p:cNvPr>
              <p:cNvSpPr txBox="1">
                <a:spLocks noRot="1" noChangeAspect="1" noMove="1" noResize="1" noEditPoints="1" noAdjustHandles="1" noChangeArrowheads="1" noChangeShapeType="1" noTextEdit="1"/>
              </p:cNvSpPr>
              <p:nvPr/>
            </p:nvSpPr>
            <p:spPr>
              <a:xfrm>
                <a:off x="8233529" y="1201056"/>
                <a:ext cx="4956302" cy="830997"/>
              </a:xfrm>
              <a:prstGeom prst="rect">
                <a:avLst/>
              </a:prstGeom>
              <a:blipFill>
                <a:blip r:embed="rId20"/>
                <a:stretch>
                  <a:fillRect l="-1968" t="-5882" b="-16176"/>
                </a:stretch>
              </a:blipFill>
            </p:spPr>
            <p:txBody>
              <a:bodyPr/>
              <a:lstStyle/>
              <a:p>
                <a:r>
                  <a:rPr lang="en-US">
                    <a:noFill/>
                  </a:rPr>
                  <a:t> </a:t>
                </a:r>
              </a:p>
            </p:txBody>
          </p:sp>
        </mc:Fallback>
      </mc:AlternateContent>
      <p:sp>
        <p:nvSpPr>
          <p:cNvPr id="51" name="ZoneTexte 50">
            <a:extLst>
              <a:ext uri="{FF2B5EF4-FFF2-40B4-BE49-F238E27FC236}">
                <a16:creationId xmlns:a16="http://schemas.microsoft.com/office/drawing/2014/main" id="{0E9B9A8B-87E1-4938-86BD-4B671FA83899}"/>
              </a:ext>
            </a:extLst>
          </p:cNvPr>
          <p:cNvSpPr txBox="1"/>
          <p:nvPr/>
        </p:nvSpPr>
        <p:spPr>
          <a:xfrm>
            <a:off x="3683342" y="6558063"/>
            <a:ext cx="6224256" cy="307777"/>
          </a:xfrm>
          <a:prstGeom prst="rect">
            <a:avLst/>
          </a:prstGeom>
          <a:noFill/>
        </p:spPr>
        <p:txBody>
          <a:bodyPr wrap="square">
            <a:spAutoFit/>
          </a:bodyPr>
          <a:lstStyle/>
          <a:p>
            <a:r>
              <a:rPr lang="en-US" sz="1400" dirty="0"/>
              <a:t>(1) </a:t>
            </a:r>
            <a:r>
              <a:rPr lang="en-US" sz="1400" dirty="0" err="1"/>
              <a:t>Conrado</a:t>
            </a:r>
            <a:r>
              <a:rPr lang="en-US" sz="1400" dirty="0"/>
              <a:t> et al, </a:t>
            </a:r>
            <a:r>
              <a:rPr lang="fr-FR" sz="1400" dirty="0">
                <a:solidFill>
                  <a:srgbClr val="333333"/>
                </a:solidFill>
                <a:latin typeface="Neris"/>
              </a:rPr>
              <a:t>CROI</a:t>
            </a:r>
            <a:r>
              <a:rPr lang="fr-FR" sz="1400" b="0" i="0" dirty="0">
                <a:solidFill>
                  <a:srgbClr val="333333"/>
                </a:solidFill>
                <a:effectLst/>
                <a:latin typeface="Neris"/>
              </a:rPr>
              <a:t> (</a:t>
            </a:r>
            <a:r>
              <a:rPr lang="en-US" sz="1400" dirty="0"/>
              <a:t>2022)</a:t>
            </a:r>
          </a:p>
        </p:txBody>
      </p:sp>
      <p:sp>
        <p:nvSpPr>
          <p:cNvPr id="54" name="Titre 1">
            <a:extLst>
              <a:ext uri="{FF2B5EF4-FFF2-40B4-BE49-F238E27FC236}">
                <a16:creationId xmlns:a16="http://schemas.microsoft.com/office/drawing/2014/main" id="{79EE08E2-BCEF-4966-AFDE-666815AACD07}"/>
              </a:ext>
            </a:extLst>
          </p:cNvPr>
          <p:cNvSpPr txBox="1">
            <a:spLocks/>
          </p:cNvSpPr>
          <p:nvPr/>
        </p:nvSpPr>
        <p:spPr>
          <a:xfrm>
            <a:off x="176311" y="63873"/>
            <a:ext cx="10515600" cy="369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latin typeface="+mn-lt"/>
              </a:rPr>
              <a:t>Multiscale model Including </a:t>
            </a:r>
            <a:r>
              <a:rPr lang="en-US" sz="2800" b="1" dirty="0">
                <a:latin typeface="+mn-lt"/>
              </a:rPr>
              <a:t>treatment on the viral kinetics model</a:t>
            </a:r>
            <a:endParaRPr lang="en-US" sz="2800" b="1" baseline="30000" dirty="0">
              <a:latin typeface="+mn-lt"/>
            </a:endParaRPr>
          </a:p>
        </p:txBody>
      </p:sp>
      <p:pic>
        <p:nvPicPr>
          <p:cNvPr id="52" name="Image 51">
            <a:extLst>
              <a:ext uri="{FF2B5EF4-FFF2-40B4-BE49-F238E27FC236}">
                <a16:creationId xmlns:a16="http://schemas.microsoft.com/office/drawing/2014/main" id="{BBA87D12-3910-4CD6-9692-84BECF03A644}"/>
              </a:ext>
            </a:extLst>
          </p:cNvPr>
          <p:cNvPicPr>
            <a:picLocks noChangeAspect="1"/>
          </p:cNvPicPr>
          <p:nvPr/>
        </p:nvPicPr>
        <p:blipFill rotWithShape="1">
          <a:blip r:embed="rId21"/>
          <a:srcRect r="50479"/>
          <a:stretch/>
        </p:blipFill>
        <p:spPr>
          <a:xfrm>
            <a:off x="8004727" y="3631511"/>
            <a:ext cx="3756047" cy="2590385"/>
          </a:xfrm>
          <a:prstGeom prst="rect">
            <a:avLst/>
          </a:prstGeom>
        </p:spPr>
      </p:pic>
      <p:pic>
        <p:nvPicPr>
          <p:cNvPr id="30" name="Image 29">
            <a:extLst>
              <a:ext uri="{FF2B5EF4-FFF2-40B4-BE49-F238E27FC236}">
                <a16:creationId xmlns:a16="http://schemas.microsoft.com/office/drawing/2014/main" id="{B5B8CCD0-4A2A-4065-9BED-E7764934F1B7}"/>
              </a:ext>
            </a:extLst>
          </p:cNvPr>
          <p:cNvPicPr>
            <a:picLocks noChangeAspect="1"/>
          </p:cNvPicPr>
          <p:nvPr/>
        </p:nvPicPr>
        <p:blipFill>
          <a:blip r:embed="rId22"/>
          <a:stretch>
            <a:fillRect/>
          </a:stretch>
        </p:blipFill>
        <p:spPr>
          <a:xfrm>
            <a:off x="302147" y="3675343"/>
            <a:ext cx="3481525" cy="3118784"/>
          </a:xfrm>
          <a:prstGeom prst="rect">
            <a:avLst/>
          </a:prstGeom>
        </p:spPr>
      </p:pic>
      <p:pic>
        <p:nvPicPr>
          <p:cNvPr id="55" name="Image 54">
            <a:extLst>
              <a:ext uri="{FF2B5EF4-FFF2-40B4-BE49-F238E27FC236}">
                <a16:creationId xmlns:a16="http://schemas.microsoft.com/office/drawing/2014/main" id="{D2D63009-D957-4CF7-B62D-6B92294B08C7}"/>
              </a:ext>
            </a:extLst>
          </p:cNvPr>
          <p:cNvPicPr>
            <a:picLocks noChangeAspect="1"/>
          </p:cNvPicPr>
          <p:nvPr/>
        </p:nvPicPr>
        <p:blipFill>
          <a:blip r:embed="rId23"/>
          <a:stretch>
            <a:fillRect/>
          </a:stretch>
        </p:blipFill>
        <p:spPr>
          <a:xfrm>
            <a:off x="302147" y="3691376"/>
            <a:ext cx="3381195" cy="3134650"/>
          </a:xfrm>
          <a:prstGeom prst="rect">
            <a:avLst/>
          </a:prstGeom>
        </p:spPr>
      </p:pic>
      <p:pic>
        <p:nvPicPr>
          <p:cNvPr id="56" name="Image 55">
            <a:extLst>
              <a:ext uri="{FF2B5EF4-FFF2-40B4-BE49-F238E27FC236}">
                <a16:creationId xmlns:a16="http://schemas.microsoft.com/office/drawing/2014/main" id="{9AA057D6-F625-4FBA-BB8C-04F482D4A9A9}"/>
              </a:ext>
            </a:extLst>
          </p:cNvPr>
          <p:cNvPicPr>
            <a:picLocks noChangeAspect="1"/>
          </p:cNvPicPr>
          <p:nvPr/>
        </p:nvPicPr>
        <p:blipFill>
          <a:blip r:embed="rId24"/>
          <a:stretch>
            <a:fillRect/>
          </a:stretch>
        </p:blipFill>
        <p:spPr>
          <a:xfrm>
            <a:off x="4309816" y="3656028"/>
            <a:ext cx="3481525" cy="2986667"/>
          </a:xfrm>
          <a:prstGeom prst="rect">
            <a:avLst/>
          </a:prstGeom>
        </p:spPr>
      </p:pic>
      <p:pic>
        <p:nvPicPr>
          <p:cNvPr id="58" name="Image 57">
            <a:extLst>
              <a:ext uri="{FF2B5EF4-FFF2-40B4-BE49-F238E27FC236}">
                <a16:creationId xmlns:a16="http://schemas.microsoft.com/office/drawing/2014/main" id="{109F7FA3-7080-4C20-8553-0C8A62C8C62B}"/>
              </a:ext>
            </a:extLst>
          </p:cNvPr>
          <p:cNvPicPr>
            <a:picLocks noChangeAspect="1"/>
          </p:cNvPicPr>
          <p:nvPr/>
        </p:nvPicPr>
        <p:blipFill>
          <a:blip r:embed="rId25"/>
          <a:stretch>
            <a:fillRect/>
          </a:stretch>
        </p:blipFill>
        <p:spPr>
          <a:xfrm>
            <a:off x="7972444" y="3627080"/>
            <a:ext cx="3602136" cy="2603843"/>
          </a:xfrm>
          <a:prstGeom prst="rect">
            <a:avLst/>
          </a:prstGeom>
        </p:spPr>
      </p:pic>
      <p:pic>
        <p:nvPicPr>
          <p:cNvPr id="60" name="Image 59">
            <a:extLst>
              <a:ext uri="{FF2B5EF4-FFF2-40B4-BE49-F238E27FC236}">
                <a16:creationId xmlns:a16="http://schemas.microsoft.com/office/drawing/2014/main" id="{5EB66B0A-CCEC-44AD-99AD-92FEA2C81196}"/>
              </a:ext>
            </a:extLst>
          </p:cNvPr>
          <p:cNvPicPr>
            <a:picLocks noChangeAspect="1"/>
          </p:cNvPicPr>
          <p:nvPr/>
        </p:nvPicPr>
        <p:blipFill>
          <a:blip r:embed="rId26"/>
          <a:stretch>
            <a:fillRect/>
          </a:stretch>
        </p:blipFill>
        <p:spPr>
          <a:xfrm>
            <a:off x="4373682" y="3640480"/>
            <a:ext cx="3487249" cy="2986666"/>
          </a:xfrm>
          <a:prstGeom prst="rect">
            <a:avLst/>
          </a:prstGeom>
        </p:spPr>
      </p:pic>
      <p:pic>
        <p:nvPicPr>
          <p:cNvPr id="62" name="Image 61">
            <a:extLst>
              <a:ext uri="{FF2B5EF4-FFF2-40B4-BE49-F238E27FC236}">
                <a16:creationId xmlns:a16="http://schemas.microsoft.com/office/drawing/2014/main" id="{CB43B130-E68A-4208-8274-60FA8150E186}"/>
              </a:ext>
            </a:extLst>
          </p:cNvPr>
          <p:cNvPicPr>
            <a:picLocks noChangeAspect="1"/>
          </p:cNvPicPr>
          <p:nvPr/>
        </p:nvPicPr>
        <p:blipFill>
          <a:blip r:embed="rId27"/>
          <a:stretch>
            <a:fillRect/>
          </a:stretch>
        </p:blipFill>
        <p:spPr>
          <a:xfrm>
            <a:off x="8004726" y="3585280"/>
            <a:ext cx="3697682" cy="2686311"/>
          </a:xfrm>
          <a:prstGeom prst="rect">
            <a:avLst/>
          </a:prstGeom>
        </p:spPr>
      </p:pic>
      <mc:AlternateContent xmlns:mc="http://schemas.openxmlformats.org/markup-compatibility/2006" xmlns:a14="http://schemas.microsoft.com/office/drawing/2010/main">
        <mc:Choice Requires="a14">
          <p:sp>
            <p:nvSpPr>
              <p:cNvPr id="63" name="ZoneTexte 62">
                <a:extLst>
                  <a:ext uri="{FF2B5EF4-FFF2-40B4-BE49-F238E27FC236}">
                    <a16:creationId xmlns:a16="http://schemas.microsoft.com/office/drawing/2014/main" id="{57435B4F-20B6-4AB8-A6AB-ED96EEFCF75D}"/>
                  </a:ext>
                </a:extLst>
              </p:cNvPr>
              <p:cNvSpPr txBox="1"/>
              <p:nvPr/>
            </p:nvSpPr>
            <p:spPr>
              <a:xfrm>
                <a:off x="7644692" y="3161647"/>
                <a:ext cx="4469537" cy="369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𝑚</m:t>
                      </m:r>
                      <m:r>
                        <a:rPr lang="fr-FR" b="0" i="1" dirty="0" smtClean="0">
                          <a:latin typeface="Cambria Math" panose="02040503050406030204" pitchFamily="18" charset="0"/>
                        </a:rPr>
                        <m:t>=4,1×</m:t>
                      </m:r>
                      <m:sSup>
                        <m:sSupPr>
                          <m:ctrlPr>
                            <a:rPr lang="fr-FR" b="0" i="1" dirty="0" smtClean="0">
                              <a:latin typeface="Cambria Math" panose="02040503050406030204" pitchFamily="18" charset="0"/>
                            </a:rPr>
                          </m:ctrlPr>
                        </m:sSupPr>
                        <m:e>
                          <m:r>
                            <a:rPr lang="fr-FR" b="0" i="1" dirty="0" smtClean="0">
                              <a:latin typeface="Cambria Math" panose="02040503050406030204" pitchFamily="18" charset="0"/>
                            </a:rPr>
                            <m:t>10</m:t>
                          </m:r>
                        </m:e>
                        <m:sup>
                          <m:r>
                            <a:rPr lang="fr-FR" b="0" i="1" dirty="0" smtClean="0">
                              <a:latin typeface="Cambria Math" panose="02040503050406030204" pitchFamily="18" charset="0"/>
                            </a:rPr>
                            <m:t>−6</m:t>
                          </m:r>
                        </m:sup>
                      </m:sSup>
                      <m:r>
                        <a:rPr lang="fr-FR" b="0" i="1" dirty="0" smtClean="0">
                          <a:latin typeface="Cambria Math" panose="02040503050406030204" pitchFamily="18" charset="0"/>
                        </a:rPr>
                        <m:t> →</m:t>
                      </m:r>
                      <m:r>
                        <a:rPr lang="fr-FR" b="0" i="1" dirty="0" smtClean="0">
                          <a:latin typeface="Cambria Math" panose="02040503050406030204" pitchFamily="18" charset="0"/>
                        </a:rPr>
                        <m:t>𝑆𝐴𝑅</m:t>
                      </m:r>
                      <m:r>
                        <a:rPr lang="fr-FR" b="0" i="1" dirty="0" smtClean="0">
                          <a:latin typeface="Cambria Math" panose="02040503050406030204" pitchFamily="18" charset="0"/>
                        </a:rPr>
                        <m:t>=0.38 (</m:t>
                      </m:r>
                      <m:r>
                        <a:rPr lang="fr-FR" b="0" i="1" dirty="0" smtClean="0">
                          <a:latin typeface="Cambria Math" panose="02040503050406030204" pitchFamily="18" charset="0"/>
                        </a:rPr>
                        <m:t>𝑊𝑢h𝑎𝑛</m:t>
                      </m:r>
                      <m:r>
                        <a:rPr lang="fr-FR" b="0" i="1" dirty="0" smtClean="0">
                          <a:latin typeface="Cambria Math" panose="02040503050406030204" pitchFamily="18" charset="0"/>
                        </a:rPr>
                        <m:t>)</m:t>
                      </m:r>
                    </m:oMath>
                  </m:oMathPara>
                </a14:m>
                <a:endParaRPr lang="en-US" dirty="0"/>
              </a:p>
            </p:txBody>
          </p:sp>
        </mc:Choice>
        <mc:Fallback xmlns="">
          <p:sp>
            <p:nvSpPr>
              <p:cNvPr id="63" name="ZoneTexte 62">
                <a:extLst>
                  <a:ext uri="{FF2B5EF4-FFF2-40B4-BE49-F238E27FC236}">
                    <a16:creationId xmlns:a16="http://schemas.microsoft.com/office/drawing/2014/main" id="{57435B4F-20B6-4AB8-A6AB-ED96EEFCF75D}"/>
                  </a:ext>
                </a:extLst>
              </p:cNvPr>
              <p:cNvSpPr txBox="1">
                <a:spLocks noRot="1" noChangeAspect="1" noMove="1" noResize="1" noEditPoints="1" noAdjustHandles="1" noChangeArrowheads="1" noChangeShapeType="1" noTextEdit="1"/>
              </p:cNvSpPr>
              <p:nvPr/>
            </p:nvSpPr>
            <p:spPr>
              <a:xfrm>
                <a:off x="7644692" y="3161647"/>
                <a:ext cx="4469537" cy="369331"/>
              </a:xfrm>
              <a:prstGeom prst="rect">
                <a:avLst/>
              </a:prstGeom>
              <a:blipFill>
                <a:blip r:embed="rId2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ZoneTexte 63">
                <a:extLst>
                  <a:ext uri="{FF2B5EF4-FFF2-40B4-BE49-F238E27FC236}">
                    <a16:creationId xmlns:a16="http://schemas.microsoft.com/office/drawing/2014/main" id="{7F3D4E3A-07BA-45EC-B79D-BA982C098EAF}"/>
                  </a:ext>
                </a:extLst>
              </p:cNvPr>
              <p:cNvSpPr txBox="1"/>
              <p:nvPr/>
            </p:nvSpPr>
            <p:spPr>
              <a:xfrm>
                <a:off x="7722463" y="3165682"/>
                <a:ext cx="4469537" cy="369331"/>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𝑚</m:t>
                      </m:r>
                      <m:r>
                        <a:rPr lang="fr-FR" b="0" i="1" dirty="0" smtClean="0">
                          <a:latin typeface="Cambria Math" panose="02040503050406030204" pitchFamily="18" charset="0"/>
                        </a:rPr>
                        <m:t>=4,1×</m:t>
                      </m:r>
                      <m:sSup>
                        <m:sSupPr>
                          <m:ctrlPr>
                            <a:rPr lang="fr-FR" b="0" i="1" dirty="0" smtClean="0">
                              <a:latin typeface="Cambria Math" panose="02040503050406030204" pitchFamily="18" charset="0"/>
                            </a:rPr>
                          </m:ctrlPr>
                        </m:sSupPr>
                        <m:e>
                          <m:r>
                            <a:rPr lang="fr-FR" b="0" i="1" dirty="0" smtClean="0">
                              <a:latin typeface="Cambria Math" panose="02040503050406030204" pitchFamily="18" charset="0"/>
                            </a:rPr>
                            <m:t>10</m:t>
                          </m:r>
                        </m:e>
                        <m:sup>
                          <m:r>
                            <a:rPr lang="fr-FR" b="0" i="1" dirty="0" smtClean="0">
                              <a:latin typeface="Cambria Math" panose="02040503050406030204" pitchFamily="18" charset="0"/>
                            </a:rPr>
                            <m:t>−6</m:t>
                          </m:r>
                        </m:sup>
                      </m:sSup>
                      <m:r>
                        <a:rPr lang="fr-FR" b="0" i="1" dirty="0" smtClean="0">
                          <a:latin typeface="Cambria Math" panose="02040503050406030204" pitchFamily="18" charset="0"/>
                        </a:rPr>
                        <m:t> →</m:t>
                      </m:r>
                      <m:r>
                        <a:rPr lang="fr-FR" b="1" i="1" dirty="0" smtClean="0">
                          <a:solidFill>
                            <a:schemeClr val="accent6"/>
                          </a:solidFill>
                          <a:latin typeface="Cambria Math" panose="02040503050406030204" pitchFamily="18" charset="0"/>
                        </a:rPr>
                        <m:t>𝑺𝑨𝑹</m:t>
                      </m:r>
                      <m:r>
                        <a:rPr lang="fr-FR" b="1" i="1" dirty="0" smtClean="0">
                          <a:solidFill>
                            <a:schemeClr val="accent6"/>
                          </a:solidFill>
                          <a:latin typeface="Cambria Math" panose="02040503050406030204" pitchFamily="18" charset="0"/>
                        </a:rPr>
                        <m:t>=</m:t>
                      </m:r>
                      <m:r>
                        <a:rPr lang="fr-FR" b="1" i="1" dirty="0" smtClean="0">
                          <a:solidFill>
                            <a:schemeClr val="accent6"/>
                          </a:solidFill>
                          <a:latin typeface="Cambria Math" panose="02040503050406030204" pitchFamily="18" charset="0"/>
                        </a:rPr>
                        <m:t>𝟎</m:t>
                      </m:r>
                      <m:r>
                        <a:rPr lang="fr-FR" b="1" i="1" dirty="0" smtClean="0">
                          <a:solidFill>
                            <a:schemeClr val="accent6"/>
                          </a:solidFill>
                          <a:latin typeface="Cambria Math" panose="02040503050406030204" pitchFamily="18" charset="0"/>
                        </a:rPr>
                        <m:t>.</m:t>
                      </m:r>
                      <m:r>
                        <a:rPr lang="fr-FR" b="1" i="1" dirty="0" smtClean="0">
                          <a:solidFill>
                            <a:schemeClr val="accent6"/>
                          </a:solidFill>
                          <a:latin typeface="Cambria Math" panose="02040503050406030204" pitchFamily="18" charset="0"/>
                        </a:rPr>
                        <m:t>𝟎𝟓</m:t>
                      </m:r>
                      <m:r>
                        <a:rPr lang="fr-FR" b="1" i="1" dirty="0" smtClean="0">
                          <a:solidFill>
                            <a:schemeClr val="accent6"/>
                          </a:solidFill>
                          <a:latin typeface="Cambria Math" panose="02040503050406030204" pitchFamily="18" charset="0"/>
                        </a:rPr>
                        <m:t> </m:t>
                      </m:r>
                      <m:r>
                        <a:rPr lang="fr-FR" b="0" i="1" dirty="0" smtClean="0">
                          <a:latin typeface="Cambria Math" panose="02040503050406030204" pitchFamily="18" charset="0"/>
                        </a:rPr>
                        <m:t>(</m:t>
                      </m:r>
                      <m:r>
                        <a:rPr lang="fr-FR" b="0" i="1" dirty="0" smtClean="0">
                          <a:latin typeface="Cambria Math" panose="02040503050406030204" pitchFamily="18" charset="0"/>
                        </a:rPr>
                        <m:t>𝑊𝑢h𝑎𝑛</m:t>
                      </m:r>
                      <m:r>
                        <a:rPr lang="fr-FR" b="0" i="1" dirty="0" smtClean="0">
                          <a:latin typeface="Cambria Math" panose="02040503050406030204" pitchFamily="18" charset="0"/>
                        </a:rPr>
                        <m:t>)</m:t>
                      </m:r>
                    </m:oMath>
                  </m:oMathPara>
                </a14:m>
                <a:endParaRPr lang="en-US" dirty="0"/>
              </a:p>
            </p:txBody>
          </p:sp>
        </mc:Choice>
        <mc:Fallback xmlns="">
          <p:sp>
            <p:nvSpPr>
              <p:cNvPr id="64" name="ZoneTexte 63">
                <a:extLst>
                  <a:ext uri="{FF2B5EF4-FFF2-40B4-BE49-F238E27FC236}">
                    <a16:creationId xmlns:a16="http://schemas.microsoft.com/office/drawing/2014/main" id="{7F3D4E3A-07BA-45EC-B79D-BA982C098EAF}"/>
                  </a:ext>
                </a:extLst>
              </p:cNvPr>
              <p:cNvSpPr txBox="1">
                <a:spLocks noRot="1" noChangeAspect="1" noMove="1" noResize="1" noEditPoints="1" noAdjustHandles="1" noChangeArrowheads="1" noChangeShapeType="1" noTextEdit="1"/>
              </p:cNvSpPr>
              <p:nvPr/>
            </p:nvSpPr>
            <p:spPr>
              <a:xfrm>
                <a:off x="7722463" y="3165682"/>
                <a:ext cx="4469537" cy="369331"/>
              </a:xfrm>
              <a:prstGeom prst="rect">
                <a:avLst/>
              </a:prstGeom>
              <a:blipFill>
                <a:blip r:embed="rId2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ZoneTexte 64">
                <a:extLst>
                  <a:ext uri="{FF2B5EF4-FFF2-40B4-BE49-F238E27FC236}">
                    <a16:creationId xmlns:a16="http://schemas.microsoft.com/office/drawing/2014/main" id="{F5A3CCA8-3485-4607-A920-6CCFDC89E9C8}"/>
                  </a:ext>
                </a:extLst>
              </p:cNvPr>
              <p:cNvSpPr txBox="1"/>
              <p:nvPr/>
            </p:nvSpPr>
            <p:spPr>
              <a:xfrm>
                <a:off x="7726514" y="3179342"/>
                <a:ext cx="4469537" cy="369331"/>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fr-FR" b="0" i="1" dirty="0" smtClean="0">
                          <a:latin typeface="Cambria Math" panose="02040503050406030204" pitchFamily="18" charset="0"/>
                        </a:rPr>
                        <m:t>𝑚</m:t>
                      </m:r>
                      <m:r>
                        <a:rPr lang="fr-FR" b="0" i="1" dirty="0" smtClean="0">
                          <a:latin typeface="Cambria Math" panose="02040503050406030204" pitchFamily="18" charset="0"/>
                        </a:rPr>
                        <m:t>=4,1×</m:t>
                      </m:r>
                      <m:sSup>
                        <m:sSupPr>
                          <m:ctrlPr>
                            <a:rPr lang="fr-FR" b="0" i="1" dirty="0" smtClean="0">
                              <a:latin typeface="Cambria Math" panose="02040503050406030204" pitchFamily="18" charset="0"/>
                            </a:rPr>
                          </m:ctrlPr>
                        </m:sSupPr>
                        <m:e>
                          <m:r>
                            <a:rPr lang="fr-FR" b="0" i="1" dirty="0" smtClean="0">
                              <a:latin typeface="Cambria Math" panose="02040503050406030204" pitchFamily="18" charset="0"/>
                            </a:rPr>
                            <m:t>10</m:t>
                          </m:r>
                        </m:e>
                        <m:sup>
                          <m:r>
                            <a:rPr lang="fr-FR" b="0" i="1" dirty="0" smtClean="0">
                              <a:latin typeface="Cambria Math" panose="02040503050406030204" pitchFamily="18" charset="0"/>
                            </a:rPr>
                            <m:t>−6</m:t>
                          </m:r>
                        </m:sup>
                      </m:sSup>
                      <m:r>
                        <a:rPr lang="fr-FR" b="0" i="1" dirty="0" smtClean="0">
                          <a:latin typeface="Cambria Math" panose="02040503050406030204" pitchFamily="18" charset="0"/>
                        </a:rPr>
                        <m:t> →</m:t>
                      </m:r>
                      <m:r>
                        <a:rPr lang="fr-FR" b="1" i="1" dirty="0" smtClean="0">
                          <a:solidFill>
                            <a:schemeClr val="accent2"/>
                          </a:solidFill>
                          <a:latin typeface="Cambria Math" panose="02040503050406030204" pitchFamily="18" charset="0"/>
                        </a:rPr>
                        <m:t>𝑺𝑨𝑹</m:t>
                      </m:r>
                      <m:r>
                        <a:rPr lang="fr-FR" b="1" i="1" dirty="0" smtClean="0">
                          <a:solidFill>
                            <a:schemeClr val="accent2"/>
                          </a:solidFill>
                          <a:latin typeface="Cambria Math" panose="02040503050406030204" pitchFamily="18" charset="0"/>
                        </a:rPr>
                        <m:t>=</m:t>
                      </m:r>
                      <m:r>
                        <a:rPr lang="fr-FR" b="1" i="1" dirty="0" smtClean="0">
                          <a:solidFill>
                            <a:schemeClr val="accent2"/>
                          </a:solidFill>
                          <a:latin typeface="Cambria Math" panose="02040503050406030204" pitchFamily="18" charset="0"/>
                        </a:rPr>
                        <m:t>𝟎</m:t>
                      </m:r>
                      <m:r>
                        <a:rPr lang="fr-FR" b="1" i="1" dirty="0" smtClean="0">
                          <a:solidFill>
                            <a:schemeClr val="accent2"/>
                          </a:solidFill>
                          <a:latin typeface="Cambria Math" panose="02040503050406030204" pitchFamily="18" charset="0"/>
                        </a:rPr>
                        <m:t>.</m:t>
                      </m:r>
                      <m:r>
                        <a:rPr lang="fr-FR" b="1" i="1" dirty="0" smtClean="0">
                          <a:solidFill>
                            <a:schemeClr val="accent2"/>
                          </a:solidFill>
                          <a:latin typeface="Cambria Math" panose="02040503050406030204" pitchFamily="18" charset="0"/>
                        </a:rPr>
                        <m:t>𝟑𝟐</m:t>
                      </m:r>
                      <m:r>
                        <a:rPr lang="fr-FR" b="1" i="1" dirty="0" smtClean="0">
                          <a:solidFill>
                            <a:schemeClr val="accent2"/>
                          </a:solidFill>
                          <a:latin typeface="Cambria Math" panose="02040503050406030204" pitchFamily="18" charset="0"/>
                        </a:rPr>
                        <m:t> </m:t>
                      </m:r>
                      <m:r>
                        <a:rPr lang="fr-FR" b="0" i="1" dirty="0" smtClean="0">
                          <a:latin typeface="Cambria Math" panose="02040503050406030204" pitchFamily="18" charset="0"/>
                        </a:rPr>
                        <m:t>(</m:t>
                      </m:r>
                      <m:r>
                        <a:rPr lang="fr-FR" b="0" i="1" dirty="0" smtClean="0">
                          <a:latin typeface="Cambria Math" panose="02040503050406030204" pitchFamily="18" charset="0"/>
                        </a:rPr>
                        <m:t>𝑊𝑢h𝑎𝑛</m:t>
                      </m:r>
                      <m:r>
                        <a:rPr lang="fr-FR" b="0" i="1" dirty="0" smtClean="0">
                          <a:latin typeface="Cambria Math" panose="02040503050406030204" pitchFamily="18" charset="0"/>
                        </a:rPr>
                        <m:t>)</m:t>
                      </m:r>
                    </m:oMath>
                  </m:oMathPara>
                </a14:m>
                <a:endParaRPr lang="en-US" dirty="0"/>
              </a:p>
            </p:txBody>
          </p:sp>
        </mc:Choice>
        <mc:Fallback xmlns="">
          <p:sp>
            <p:nvSpPr>
              <p:cNvPr id="65" name="ZoneTexte 64">
                <a:extLst>
                  <a:ext uri="{FF2B5EF4-FFF2-40B4-BE49-F238E27FC236}">
                    <a16:creationId xmlns:a16="http://schemas.microsoft.com/office/drawing/2014/main" id="{F5A3CCA8-3485-4607-A920-6CCFDC89E9C8}"/>
                  </a:ext>
                </a:extLst>
              </p:cNvPr>
              <p:cNvSpPr txBox="1">
                <a:spLocks noRot="1" noChangeAspect="1" noMove="1" noResize="1" noEditPoints="1" noAdjustHandles="1" noChangeArrowheads="1" noChangeShapeType="1" noTextEdit="1"/>
              </p:cNvSpPr>
              <p:nvPr/>
            </p:nvSpPr>
            <p:spPr>
              <a:xfrm>
                <a:off x="7726514" y="3179342"/>
                <a:ext cx="4469537" cy="369331"/>
              </a:xfrm>
              <a:prstGeom prst="rect">
                <a:avLst/>
              </a:prstGeom>
              <a:blipFill>
                <a:blip r:embed="rId30"/>
                <a:stretch>
                  <a:fillRect b="-13333"/>
                </a:stretch>
              </a:blipFill>
            </p:spPr>
            <p:txBody>
              <a:bodyPr/>
              <a:lstStyle/>
              <a:p>
                <a:r>
                  <a:rPr lang="en-US">
                    <a:noFill/>
                  </a:rPr>
                  <a:t> </a:t>
                </a:r>
              </a:p>
            </p:txBody>
          </p:sp>
        </mc:Fallback>
      </mc:AlternateContent>
      <p:sp>
        <p:nvSpPr>
          <p:cNvPr id="3" name="Rectangle à coins arrondis 2"/>
          <p:cNvSpPr/>
          <p:nvPr/>
        </p:nvSpPr>
        <p:spPr>
          <a:xfrm>
            <a:off x="8134350" y="1201056"/>
            <a:ext cx="3979879" cy="86368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8405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 presetClass="exit"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500"/>
                                        <p:tgtEl>
                                          <p:spTgt spid="30"/>
                                        </p:tgtEl>
                                      </p:cBhvr>
                                    </p:animEffect>
                                  </p:childTnLst>
                                </p:cTn>
                              </p:par>
                              <p:par>
                                <p:cTn id="33" presetID="14" presetClass="entr" presetSubtype="1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randombar(horizontal)">
                                      <p:cBhvr>
                                        <p:cTn id="35" dur="500"/>
                                        <p:tgtEl>
                                          <p:spTgt spid="56"/>
                                        </p:tgtEl>
                                      </p:cBhvr>
                                    </p:animEffect>
                                  </p:childTnLst>
                                </p:cTn>
                              </p:par>
                              <p:par>
                                <p:cTn id="36" presetID="14" presetClass="entr" presetSubtype="10" fill="hold"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randombar(horizontal)">
                                      <p:cBhvr>
                                        <p:cTn id="38" dur="500"/>
                                        <p:tgtEl>
                                          <p:spTgt spid="5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randombar(horizontal)">
                                      <p:cBhvr>
                                        <p:cTn id="41" dur="500"/>
                                        <p:tgtEl>
                                          <p:spTgt spid="64"/>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randombar(horizontal)">
                                      <p:cBhvr>
                                        <p:cTn id="46" dur="500"/>
                                        <p:tgtEl>
                                          <p:spTgt spid="55"/>
                                        </p:tgtEl>
                                      </p:cBhvr>
                                    </p:animEffect>
                                  </p:childTnLst>
                                </p:cTn>
                              </p:par>
                              <p:par>
                                <p:cTn id="47" presetID="14" presetClass="entr" presetSubtype="1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randombar(horizontal)">
                                      <p:cBhvr>
                                        <p:cTn id="49" dur="500"/>
                                        <p:tgtEl>
                                          <p:spTgt spid="60"/>
                                        </p:tgtEl>
                                      </p:cBhvr>
                                    </p:animEffect>
                                  </p:childTnLst>
                                </p:cTn>
                              </p:par>
                              <p:par>
                                <p:cTn id="50" presetID="14" presetClass="entr" presetSubtype="10" fill="hold"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randombar(horizontal)">
                                      <p:cBhvr>
                                        <p:cTn id="52" dur="500"/>
                                        <p:tgtEl>
                                          <p:spTgt spid="6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randombar(horizontal)">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41" grpId="0" animBg="1"/>
      <p:bldP spid="42" grpId="0" animBg="1"/>
      <p:bldP spid="53" grpId="0"/>
      <p:bldP spid="44" grpId="0"/>
      <p:bldP spid="45" grpId="0"/>
      <p:bldP spid="6" grpId="0"/>
      <p:bldP spid="64" grpId="0" animBg="1"/>
      <p:bldP spid="6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92A995-8099-47E8-BC63-E22173C7BCBC}"/>
              </a:ext>
            </a:extLst>
          </p:cNvPr>
          <p:cNvSpPr/>
          <p:nvPr/>
        </p:nvSpPr>
        <p:spPr>
          <a:xfrm>
            <a:off x="224971" y="-44867"/>
            <a:ext cx="6919971" cy="523220"/>
          </a:xfrm>
          <a:prstGeom prst="rect">
            <a:avLst/>
          </a:prstGeom>
        </p:spPr>
        <p:txBody>
          <a:bodyPr wrap="none">
            <a:spAutoFit/>
          </a:bodyPr>
          <a:lstStyle/>
          <a:p>
            <a:r>
              <a:rPr lang="en-US" sz="2800" b="1" dirty="0"/>
              <a:t>Who should be treated within a Household ? </a:t>
            </a:r>
          </a:p>
        </p:txBody>
      </p:sp>
      <p:sp>
        <p:nvSpPr>
          <p:cNvPr id="12" name="ZoneTexte 11">
            <a:extLst>
              <a:ext uri="{FF2B5EF4-FFF2-40B4-BE49-F238E27FC236}">
                <a16:creationId xmlns:a16="http://schemas.microsoft.com/office/drawing/2014/main" id="{0C0E4772-857E-490D-BA61-A1151BF5C6C9}"/>
              </a:ext>
            </a:extLst>
          </p:cNvPr>
          <p:cNvSpPr txBox="1"/>
          <p:nvPr/>
        </p:nvSpPr>
        <p:spPr>
          <a:xfrm>
            <a:off x="8392976" y="3256649"/>
            <a:ext cx="3393110" cy="646331"/>
          </a:xfrm>
          <a:prstGeom prst="rect">
            <a:avLst/>
          </a:prstGeom>
          <a:noFill/>
        </p:spPr>
        <p:txBody>
          <a:bodyPr wrap="square" rtlCol="0">
            <a:spAutoFit/>
          </a:bodyPr>
          <a:lstStyle/>
          <a:p>
            <a:r>
              <a:rPr lang="en-US" b="1" dirty="0"/>
              <a:t>Strategy 1</a:t>
            </a:r>
            <a:r>
              <a:rPr lang="en-US" dirty="0"/>
              <a:t> Treat </a:t>
            </a:r>
            <a:r>
              <a:rPr lang="en-US" b="1" dirty="0"/>
              <a:t>only</a:t>
            </a:r>
            <a:r>
              <a:rPr lang="en-US" dirty="0"/>
              <a:t> the index individual upon diagnosis</a:t>
            </a:r>
          </a:p>
        </p:txBody>
      </p:sp>
      <p:sp>
        <p:nvSpPr>
          <p:cNvPr id="13" name="ZoneTexte 12">
            <a:extLst>
              <a:ext uri="{FF2B5EF4-FFF2-40B4-BE49-F238E27FC236}">
                <a16:creationId xmlns:a16="http://schemas.microsoft.com/office/drawing/2014/main" id="{8E44DA84-B7BB-4B20-B468-9E10E145EDB6}"/>
              </a:ext>
            </a:extLst>
          </p:cNvPr>
          <p:cNvSpPr txBox="1"/>
          <p:nvPr/>
        </p:nvSpPr>
        <p:spPr>
          <a:xfrm>
            <a:off x="8392976" y="4591317"/>
            <a:ext cx="3263218" cy="923330"/>
          </a:xfrm>
          <a:prstGeom prst="rect">
            <a:avLst/>
          </a:prstGeom>
          <a:noFill/>
        </p:spPr>
        <p:txBody>
          <a:bodyPr wrap="square" rtlCol="0">
            <a:spAutoFit/>
          </a:bodyPr>
          <a:lstStyle/>
          <a:p>
            <a:r>
              <a:rPr lang="en-US" b="1" dirty="0"/>
              <a:t>Strategy 2</a:t>
            </a:r>
            <a:r>
              <a:rPr lang="en-US" dirty="0"/>
              <a:t>: Treat </a:t>
            </a:r>
            <a:r>
              <a:rPr lang="en-US" b="1" dirty="0"/>
              <a:t>all</a:t>
            </a:r>
            <a:r>
              <a:rPr lang="en-US" dirty="0"/>
              <a:t> household upon diagnosis of the index </a:t>
            </a:r>
          </a:p>
          <a:p>
            <a:r>
              <a:rPr lang="en-US" dirty="0"/>
              <a:t>(index + other HH members)</a:t>
            </a:r>
          </a:p>
        </p:txBody>
      </p:sp>
      <p:sp>
        <p:nvSpPr>
          <p:cNvPr id="2" name="Espace réservé du numéro de diapositive 1">
            <a:extLst>
              <a:ext uri="{FF2B5EF4-FFF2-40B4-BE49-F238E27FC236}">
                <a16:creationId xmlns:a16="http://schemas.microsoft.com/office/drawing/2014/main" id="{257BB255-92A5-4866-AA4E-3D97E4995E8F}"/>
              </a:ext>
            </a:extLst>
          </p:cNvPr>
          <p:cNvSpPr>
            <a:spLocks noGrp="1"/>
          </p:cNvSpPr>
          <p:nvPr>
            <p:ph type="sldNum" sz="quarter" idx="12"/>
          </p:nvPr>
        </p:nvSpPr>
        <p:spPr/>
        <p:txBody>
          <a:bodyPr/>
          <a:lstStyle/>
          <a:p>
            <a:fld id="{630D1151-8977-4DC3-9A86-6B5736326DCE}" type="slidenum">
              <a:rPr lang="en-US" smtClean="0"/>
              <a:t>28</a:t>
            </a:fld>
            <a:endParaRPr lang="en-US"/>
          </a:p>
        </p:txBody>
      </p:sp>
      <p:pic>
        <p:nvPicPr>
          <p:cNvPr id="16" name="Graphique 15" descr="Homme avec un remplissage uni">
            <a:extLst>
              <a:ext uri="{FF2B5EF4-FFF2-40B4-BE49-F238E27FC236}">
                <a16:creationId xmlns:a16="http://schemas.microsoft.com/office/drawing/2014/main" id="{B4AFD50A-617A-4345-BBB3-5679C57898D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60822" y="6267425"/>
            <a:ext cx="373832" cy="373832"/>
          </a:xfrm>
          <a:prstGeom prst="rect">
            <a:avLst/>
          </a:prstGeom>
        </p:spPr>
      </p:pic>
      <p:pic>
        <p:nvPicPr>
          <p:cNvPr id="17" name="Graphique 16" descr="Homme avec un remplissage uni">
            <a:extLst>
              <a:ext uri="{FF2B5EF4-FFF2-40B4-BE49-F238E27FC236}">
                <a16:creationId xmlns:a16="http://schemas.microsoft.com/office/drawing/2014/main" id="{ABDA2224-AD89-4473-9756-004604ABD22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673029" y="6267425"/>
            <a:ext cx="373832" cy="373832"/>
          </a:xfrm>
          <a:prstGeom prst="rect">
            <a:avLst/>
          </a:prstGeom>
        </p:spPr>
      </p:pic>
      <p:pic>
        <p:nvPicPr>
          <p:cNvPr id="18" name="Graphique 17" descr="Homme avec un remplissage uni">
            <a:extLst>
              <a:ext uri="{FF2B5EF4-FFF2-40B4-BE49-F238E27FC236}">
                <a16:creationId xmlns:a16="http://schemas.microsoft.com/office/drawing/2014/main" id="{E6C8DEC2-6F89-4366-8E1B-E8ED6473AC9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164368" y="6267425"/>
            <a:ext cx="373832" cy="373832"/>
          </a:xfrm>
          <a:prstGeom prst="rect">
            <a:avLst/>
          </a:prstGeom>
        </p:spPr>
      </p:pic>
      <p:sp>
        <p:nvSpPr>
          <p:cNvPr id="3" name="ZoneTexte 2">
            <a:extLst>
              <a:ext uri="{FF2B5EF4-FFF2-40B4-BE49-F238E27FC236}">
                <a16:creationId xmlns:a16="http://schemas.microsoft.com/office/drawing/2014/main" id="{F6530343-6694-4200-AE12-794AB8668C7B}"/>
              </a:ext>
            </a:extLst>
          </p:cNvPr>
          <p:cNvSpPr txBox="1"/>
          <p:nvPr/>
        </p:nvSpPr>
        <p:spPr>
          <a:xfrm>
            <a:off x="1707043" y="6326944"/>
            <a:ext cx="1186390" cy="369332"/>
          </a:xfrm>
          <a:prstGeom prst="rect">
            <a:avLst/>
          </a:prstGeom>
          <a:noFill/>
        </p:spPr>
        <p:txBody>
          <a:bodyPr wrap="square" rtlCol="0">
            <a:spAutoFit/>
          </a:bodyPr>
          <a:lstStyle/>
          <a:p>
            <a:r>
              <a:rPr lang="en-US" dirty="0"/>
              <a:t>: </a:t>
            </a:r>
            <a:r>
              <a:rPr lang="en-US" b="1" dirty="0">
                <a:solidFill>
                  <a:srgbClr val="C00000"/>
                </a:solidFill>
              </a:rPr>
              <a:t>Infected</a:t>
            </a:r>
          </a:p>
        </p:txBody>
      </p:sp>
      <p:sp>
        <p:nvSpPr>
          <p:cNvPr id="19" name="ZoneTexte 18">
            <a:extLst>
              <a:ext uri="{FF2B5EF4-FFF2-40B4-BE49-F238E27FC236}">
                <a16:creationId xmlns:a16="http://schemas.microsoft.com/office/drawing/2014/main" id="{8DD87A1F-2290-4329-978E-6C4A1100F142}"/>
              </a:ext>
            </a:extLst>
          </p:cNvPr>
          <p:cNvSpPr txBox="1"/>
          <p:nvPr/>
        </p:nvSpPr>
        <p:spPr>
          <a:xfrm>
            <a:off x="6410564" y="6312506"/>
            <a:ext cx="1468756" cy="369332"/>
          </a:xfrm>
          <a:prstGeom prst="rect">
            <a:avLst/>
          </a:prstGeom>
          <a:noFill/>
        </p:spPr>
        <p:txBody>
          <a:bodyPr wrap="square" rtlCol="0">
            <a:spAutoFit/>
          </a:bodyPr>
          <a:lstStyle/>
          <a:p>
            <a:r>
              <a:rPr lang="en-US" dirty="0"/>
              <a:t>: </a:t>
            </a:r>
            <a:r>
              <a:rPr lang="en-US" b="1" dirty="0">
                <a:solidFill>
                  <a:schemeClr val="bg2">
                    <a:lumMod val="50000"/>
                  </a:schemeClr>
                </a:solidFill>
              </a:rPr>
              <a:t>Susceptible</a:t>
            </a:r>
          </a:p>
        </p:txBody>
      </p:sp>
      <p:sp>
        <p:nvSpPr>
          <p:cNvPr id="20" name="ZoneTexte 19">
            <a:extLst>
              <a:ext uri="{FF2B5EF4-FFF2-40B4-BE49-F238E27FC236}">
                <a16:creationId xmlns:a16="http://schemas.microsoft.com/office/drawing/2014/main" id="{E5CA80CD-8252-480B-8820-F1B532D81B92}"/>
              </a:ext>
            </a:extLst>
          </p:cNvPr>
          <p:cNvSpPr txBox="1"/>
          <p:nvPr/>
        </p:nvSpPr>
        <p:spPr>
          <a:xfrm>
            <a:off x="3919224" y="6326944"/>
            <a:ext cx="1337912" cy="369332"/>
          </a:xfrm>
          <a:prstGeom prst="rect">
            <a:avLst/>
          </a:prstGeom>
          <a:noFill/>
        </p:spPr>
        <p:txBody>
          <a:bodyPr wrap="square" rtlCol="0">
            <a:spAutoFit/>
          </a:bodyPr>
          <a:lstStyle/>
          <a:p>
            <a:r>
              <a:rPr lang="en-US" dirty="0"/>
              <a:t>: </a:t>
            </a:r>
            <a:r>
              <a:rPr lang="en-US" b="1" dirty="0">
                <a:solidFill>
                  <a:schemeClr val="accent1">
                    <a:lumMod val="75000"/>
                  </a:schemeClr>
                </a:solidFill>
              </a:rPr>
              <a:t>Recovered</a:t>
            </a:r>
          </a:p>
        </p:txBody>
      </p:sp>
      <p:sp>
        <p:nvSpPr>
          <p:cNvPr id="21" name="ZoneTexte 20">
            <a:extLst>
              <a:ext uri="{FF2B5EF4-FFF2-40B4-BE49-F238E27FC236}">
                <a16:creationId xmlns:a16="http://schemas.microsoft.com/office/drawing/2014/main" id="{3990DBCE-3270-4C72-93AF-D5D35E23EC9E}"/>
              </a:ext>
            </a:extLst>
          </p:cNvPr>
          <p:cNvSpPr txBox="1"/>
          <p:nvPr/>
        </p:nvSpPr>
        <p:spPr>
          <a:xfrm>
            <a:off x="8392976" y="1133610"/>
            <a:ext cx="2737955" cy="369332"/>
          </a:xfrm>
          <a:prstGeom prst="rect">
            <a:avLst/>
          </a:prstGeom>
          <a:noFill/>
        </p:spPr>
        <p:txBody>
          <a:bodyPr wrap="square" rtlCol="0">
            <a:spAutoFit/>
          </a:bodyPr>
          <a:lstStyle/>
          <a:p>
            <a:r>
              <a:rPr lang="en-US" b="1" dirty="0"/>
              <a:t>Strategy 0</a:t>
            </a:r>
            <a:r>
              <a:rPr lang="en-US" dirty="0"/>
              <a:t> No treatment</a:t>
            </a:r>
          </a:p>
        </p:txBody>
      </p:sp>
      <p:pic>
        <p:nvPicPr>
          <p:cNvPr id="9" name="Image 8">
            <a:extLst>
              <a:ext uri="{FF2B5EF4-FFF2-40B4-BE49-F238E27FC236}">
                <a16:creationId xmlns:a16="http://schemas.microsoft.com/office/drawing/2014/main" id="{E7492344-6E65-42B0-9015-D88D803D8A83}"/>
              </a:ext>
            </a:extLst>
          </p:cNvPr>
          <p:cNvPicPr>
            <a:picLocks noChangeAspect="1"/>
          </p:cNvPicPr>
          <p:nvPr/>
        </p:nvPicPr>
        <p:blipFill>
          <a:blip r:embed="rId9"/>
          <a:stretch>
            <a:fillRect/>
          </a:stretch>
        </p:blipFill>
        <p:spPr>
          <a:xfrm>
            <a:off x="382944" y="668070"/>
            <a:ext cx="7933283" cy="1300412"/>
          </a:xfrm>
          <a:prstGeom prst="rect">
            <a:avLst/>
          </a:prstGeom>
        </p:spPr>
      </p:pic>
      <p:pic>
        <p:nvPicPr>
          <p:cNvPr id="22" name="Image 21">
            <a:extLst>
              <a:ext uri="{FF2B5EF4-FFF2-40B4-BE49-F238E27FC236}">
                <a16:creationId xmlns:a16="http://schemas.microsoft.com/office/drawing/2014/main" id="{6CC0B23F-2D4D-4138-96F1-64987F907997}"/>
              </a:ext>
            </a:extLst>
          </p:cNvPr>
          <p:cNvPicPr>
            <a:picLocks noChangeAspect="1"/>
          </p:cNvPicPr>
          <p:nvPr/>
        </p:nvPicPr>
        <p:blipFill>
          <a:blip r:embed="rId10"/>
          <a:stretch>
            <a:fillRect/>
          </a:stretch>
        </p:blipFill>
        <p:spPr>
          <a:xfrm>
            <a:off x="306125" y="1999665"/>
            <a:ext cx="8010102" cy="923330"/>
          </a:xfrm>
          <a:prstGeom prst="rect">
            <a:avLst/>
          </a:prstGeom>
        </p:spPr>
      </p:pic>
      <p:pic>
        <p:nvPicPr>
          <p:cNvPr id="26" name="Image 25">
            <a:extLst>
              <a:ext uri="{FF2B5EF4-FFF2-40B4-BE49-F238E27FC236}">
                <a16:creationId xmlns:a16="http://schemas.microsoft.com/office/drawing/2014/main" id="{66135FF4-A4A0-4FA5-B313-68A5C6AA8A74}"/>
              </a:ext>
            </a:extLst>
          </p:cNvPr>
          <p:cNvPicPr>
            <a:picLocks noChangeAspect="1"/>
          </p:cNvPicPr>
          <p:nvPr/>
        </p:nvPicPr>
        <p:blipFill>
          <a:blip r:embed="rId11"/>
          <a:stretch>
            <a:fillRect/>
          </a:stretch>
        </p:blipFill>
        <p:spPr>
          <a:xfrm>
            <a:off x="306125" y="3045853"/>
            <a:ext cx="7969124" cy="1220330"/>
          </a:xfrm>
          <a:prstGeom prst="rect">
            <a:avLst/>
          </a:prstGeom>
        </p:spPr>
      </p:pic>
      <p:pic>
        <p:nvPicPr>
          <p:cNvPr id="28" name="Image 27">
            <a:extLst>
              <a:ext uri="{FF2B5EF4-FFF2-40B4-BE49-F238E27FC236}">
                <a16:creationId xmlns:a16="http://schemas.microsoft.com/office/drawing/2014/main" id="{30FC87DD-1BFE-4A7D-AA5B-F981C6B1BE77}"/>
              </a:ext>
            </a:extLst>
          </p:cNvPr>
          <p:cNvPicPr>
            <a:picLocks noChangeAspect="1"/>
          </p:cNvPicPr>
          <p:nvPr/>
        </p:nvPicPr>
        <p:blipFill>
          <a:blip r:embed="rId12"/>
          <a:stretch>
            <a:fillRect/>
          </a:stretch>
        </p:blipFill>
        <p:spPr>
          <a:xfrm>
            <a:off x="248373" y="4440632"/>
            <a:ext cx="8084627" cy="1224701"/>
          </a:xfrm>
          <a:prstGeom prst="rect">
            <a:avLst/>
          </a:prstGeom>
        </p:spPr>
      </p:pic>
      <p:sp>
        <p:nvSpPr>
          <p:cNvPr id="5" name="Rectangle à coins arrondis 4"/>
          <p:cNvSpPr/>
          <p:nvPr/>
        </p:nvSpPr>
        <p:spPr>
          <a:xfrm>
            <a:off x="8392976" y="3093155"/>
            <a:ext cx="3263218" cy="948267"/>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à coins arrondis 22"/>
          <p:cNvSpPr/>
          <p:nvPr/>
        </p:nvSpPr>
        <p:spPr>
          <a:xfrm>
            <a:off x="8350591" y="4578848"/>
            <a:ext cx="3263218" cy="948267"/>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7677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A85533C-BBBA-4DC9-9563-77B54B1D4EEF}"/>
              </a:ext>
            </a:extLst>
          </p:cNvPr>
          <p:cNvSpPr>
            <a:spLocks noGrp="1"/>
          </p:cNvSpPr>
          <p:nvPr>
            <p:ph type="sldNum" sz="quarter" idx="12"/>
          </p:nvPr>
        </p:nvSpPr>
        <p:spPr/>
        <p:txBody>
          <a:bodyPr/>
          <a:lstStyle/>
          <a:p>
            <a:fld id="{630D1151-8977-4DC3-9A86-6B5736326DCE}" type="slidenum">
              <a:rPr lang="en-US" smtClean="0"/>
              <a:t>29</a:t>
            </a:fld>
            <a:endParaRPr lang="en-US"/>
          </a:p>
        </p:txBody>
      </p:sp>
      <p:pic>
        <p:nvPicPr>
          <p:cNvPr id="8" name="Image 7">
            <a:extLst>
              <a:ext uri="{FF2B5EF4-FFF2-40B4-BE49-F238E27FC236}">
                <a16:creationId xmlns:a16="http://schemas.microsoft.com/office/drawing/2014/main" id="{FEA13130-DD6F-44D4-8BEA-4E3C660BD73C}"/>
              </a:ext>
            </a:extLst>
          </p:cNvPr>
          <p:cNvPicPr>
            <a:picLocks noChangeAspect="1"/>
          </p:cNvPicPr>
          <p:nvPr/>
        </p:nvPicPr>
        <p:blipFill>
          <a:blip r:embed="rId2"/>
          <a:stretch>
            <a:fillRect/>
          </a:stretch>
        </p:blipFill>
        <p:spPr>
          <a:xfrm>
            <a:off x="2185436" y="767199"/>
            <a:ext cx="6691864" cy="4613080"/>
          </a:xfrm>
          <a:prstGeom prst="rect">
            <a:avLst/>
          </a:prstGeom>
        </p:spPr>
      </p:pic>
      <p:sp>
        <p:nvSpPr>
          <p:cNvPr id="11" name="ZoneTexte 10">
            <a:extLst>
              <a:ext uri="{FF2B5EF4-FFF2-40B4-BE49-F238E27FC236}">
                <a16:creationId xmlns:a16="http://schemas.microsoft.com/office/drawing/2014/main" id="{2A8CCA97-F71C-49CD-823A-3250D4B0EF10}"/>
              </a:ext>
            </a:extLst>
          </p:cNvPr>
          <p:cNvSpPr txBox="1"/>
          <p:nvPr/>
        </p:nvSpPr>
        <p:spPr>
          <a:xfrm>
            <a:off x="0" y="136525"/>
            <a:ext cx="12079705" cy="461665"/>
          </a:xfrm>
          <a:prstGeom prst="rect">
            <a:avLst/>
          </a:prstGeom>
          <a:noFill/>
        </p:spPr>
        <p:txBody>
          <a:bodyPr wrap="square">
            <a:spAutoFit/>
          </a:bodyPr>
          <a:lstStyle/>
          <a:p>
            <a:r>
              <a:rPr lang="en-US" sz="2400" b="1" dirty="0"/>
              <a:t>Treatment is effective when symptom onset precedes peak viral load by &gt;2 days and SAR&gt;30%</a:t>
            </a:r>
            <a:endParaRPr lang="en-US" sz="2000" dirty="0">
              <a:solidFill>
                <a:srgbClr val="FF0000"/>
              </a:solidFill>
            </a:endParaRPr>
          </a:p>
        </p:txBody>
      </p:sp>
      <p:pic>
        <p:nvPicPr>
          <p:cNvPr id="13" name="Image 12">
            <a:extLst>
              <a:ext uri="{FF2B5EF4-FFF2-40B4-BE49-F238E27FC236}">
                <a16:creationId xmlns:a16="http://schemas.microsoft.com/office/drawing/2014/main" id="{FF57080D-D6A5-4826-A400-0001BB61C577}"/>
              </a:ext>
            </a:extLst>
          </p:cNvPr>
          <p:cNvPicPr>
            <a:picLocks noChangeAspect="1"/>
          </p:cNvPicPr>
          <p:nvPr/>
        </p:nvPicPr>
        <p:blipFill>
          <a:blip r:embed="rId3"/>
          <a:stretch>
            <a:fillRect/>
          </a:stretch>
        </p:blipFill>
        <p:spPr>
          <a:xfrm>
            <a:off x="3810000" y="5881687"/>
            <a:ext cx="4572000" cy="657225"/>
          </a:xfrm>
          <a:prstGeom prst="rect">
            <a:avLst/>
          </a:prstGeom>
        </p:spPr>
      </p:pic>
      <p:sp>
        <p:nvSpPr>
          <p:cNvPr id="16" name="ZoneTexte 15">
            <a:extLst>
              <a:ext uri="{FF2B5EF4-FFF2-40B4-BE49-F238E27FC236}">
                <a16:creationId xmlns:a16="http://schemas.microsoft.com/office/drawing/2014/main" id="{A1361306-077F-4040-B750-C70A7C852E62}"/>
              </a:ext>
            </a:extLst>
          </p:cNvPr>
          <p:cNvSpPr txBox="1"/>
          <p:nvPr/>
        </p:nvSpPr>
        <p:spPr>
          <a:xfrm>
            <a:off x="4635442" y="5593991"/>
            <a:ext cx="3348637" cy="338554"/>
          </a:xfrm>
          <a:prstGeom prst="rect">
            <a:avLst/>
          </a:prstGeom>
          <a:noFill/>
        </p:spPr>
        <p:txBody>
          <a:bodyPr wrap="square" rtlCol="0">
            <a:spAutoFit/>
          </a:bodyPr>
          <a:lstStyle/>
          <a:p>
            <a:r>
              <a:rPr lang="en-US" sz="1600" b="1" dirty="0"/>
              <a:t>Treatment effectiveness</a:t>
            </a:r>
          </a:p>
        </p:txBody>
      </p:sp>
      <p:sp>
        <p:nvSpPr>
          <p:cNvPr id="17" name="ZoneTexte 16">
            <a:extLst>
              <a:ext uri="{FF2B5EF4-FFF2-40B4-BE49-F238E27FC236}">
                <a16:creationId xmlns:a16="http://schemas.microsoft.com/office/drawing/2014/main" id="{B57701EE-5161-47AC-810E-3EC304E6E9F9}"/>
              </a:ext>
            </a:extLst>
          </p:cNvPr>
          <p:cNvSpPr txBox="1"/>
          <p:nvPr/>
        </p:nvSpPr>
        <p:spPr>
          <a:xfrm rot="16200000">
            <a:off x="-709025" y="2687842"/>
            <a:ext cx="4039214" cy="830997"/>
          </a:xfrm>
          <a:prstGeom prst="rect">
            <a:avLst/>
          </a:prstGeom>
          <a:noFill/>
        </p:spPr>
        <p:txBody>
          <a:bodyPr wrap="square" rtlCol="0">
            <a:spAutoFit/>
          </a:bodyPr>
          <a:lstStyle/>
          <a:p>
            <a:r>
              <a:rPr lang="en-US" sz="2400" b="1" dirty="0"/>
              <a:t>Time to peak – Time to symptom onset</a:t>
            </a:r>
          </a:p>
        </p:txBody>
      </p:sp>
      <p:sp>
        <p:nvSpPr>
          <p:cNvPr id="2" name="ZoneTexte 1"/>
          <p:cNvSpPr txBox="1"/>
          <p:nvPr/>
        </p:nvSpPr>
        <p:spPr>
          <a:xfrm>
            <a:off x="9258300" y="1552575"/>
            <a:ext cx="2638425" cy="5078313"/>
          </a:xfrm>
          <a:prstGeom prst="rect">
            <a:avLst/>
          </a:prstGeom>
          <a:noFill/>
        </p:spPr>
        <p:txBody>
          <a:bodyPr wrap="square" rtlCol="0">
            <a:spAutoFit/>
          </a:bodyPr>
          <a:lstStyle/>
          <a:p>
            <a:r>
              <a:rPr lang="en-US" b="1" dirty="0"/>
              <a:t>I</a:t>
            </a:r>
            <a:r>
              <a:rPr lang="en-US" b="1" dirty="0" smtClean="0"/>
              <a:t>n </a:t>
            </a:r>
            <a:r>
              <a:rPr lang="en-US" b="1" dirty="0"/>
              <a:t>the </a:t>
            </a:r>
            <a:r>
              <a:rPr lang="en-US" b="1" dirty="0" smtClean="0"/>
              <a:t>conditions </a:t>
            </a:r>
            <a:r>
              <a:rPr lang="en-US" b="1" dirty="0"/>
              <a:t>of SARS-CoV-2 virus </a:t>
            </a:r>
            <a:endParaRPr lang="en-US" b="1" dirty="0" smtClean="0"/>
          </a:p>
          <a:p>
            <a:endParaRPr lang="en-US" dirty="0" smtClean="0"/>
          </a:p>
          <a:p>
            <a:r>
              <a:rPr lang="en-US" dirty="0" smtClean="0"/>
              <a:t>(</a:t>
            </a:r>
            <a:r>
              <a:rPr lang="en-US" dirty="0"/>
              <a:t>symptom onset = time to peak = 5 days), </a:t>
            </a:r>
            <a:endParaRPr lang="en-US" dirty="0" smtClean="0"/>
          </a:p>
          <a:p>
            <a:endParaRPr lang="en-US" dirty="0"/>
          </a:p>
          <a:p>
            <a:r>
              <a:rPr lang="en-US" b="1" dirty="0">
                <a:solidFill>
                  <a:srgbClr val="FFC000"/>
                </a:solidFill>
              </a:rPr>
              <a:t>S</a:t>
            </a:r>
            <a:r>
              <a:rPr lang="en-US" b="1" dirty="0" smtClean="0">
                <a:solidFill>
                  <a:srgbClr val="FFC000"/>
                </a:solidFill>
              </a:rPr>
              <a:t>trategies </a:t>
            </a:r>
            <a:r>
              <a:rPr lang="en-US" b="1" dirty="0">
                <a:solidFill>
                  <a:srgbClr val="FFC000"/>
                </a:solidFill>
              </a:rPr>
              <a:t>targeting the index individual do not substantially reduce the attack rate and the </a:t>
            </a:r>
            <a:r>
              <a:rPr lang="en-US" b="1" dirty="0" err="1">
                <a:solidFill>
                  <a:srgbClr val="FFC000"/>
                </a:solidFill>
              </a:rPr>
              <a:t>virological</a:t>
            </a:r>
            <a:r>
              <a:rPr lang="en-US" b="1" dirty="0">
                <a:solidFill>
                  <a:srgbClr val="FFC000"/>
                </a:solidFill>
              </a:rPr>
              <a:t> </a:t>
            </a:r>
            <a:r>
              <a:rPr lang="en-US" b="1" dirty="0" smtClean="0">
                <a:solidFill>
                  <a:srgbClr val="FFC000"/>
                </a:solidFill>
              </a:rPr>
              <a:t>burden</a:t>
            </a:r>
          </a:p>
          <a:p>
            <a:endParaRPr lang="en-US" dirty="0"/>
          </a:p>
          <a:p>
            <a:r>
              <a:rPr lang="en-US" b="1" dirty="0">
                <a:solidFill>
                  <a:srgbClr val="92D050"/>
                </a:solidFill>
              </a:rPr>
              <a:t>Universal treatment upon index diagnosis may reduce </a:t>
            </a:r>
            <a:r>
              <a:rPr lang="en-US" b="1" dirty="0" err="1">
                <a:solidFill>
                  <a:srgbClr val="92D050"/>
                </a:solidFill>
              </a:rPr>
              <a:t>virological</a:t>
            </a:r>
            <a:r>
              <a:rPr lang="en-US" b="1" dirty="0">
                <a:solidFill>
                  <a:srgbClr val="92D050"/>
                </a:solidFill>
              </a:rPr>
              <a:t> burden</a:t>
            </a:r>
            <a:endParaRPr lang="en-US" b="1" dirty="0" smtClean="0">
              <a:solidFill>
                <a:srgbClr val="92D050"/>
              </a:solidFill>
            </a:endParaRPr>
          </a:p>
          <a:p>
            <a:endParaRPr lang="en-US" dirty="0"/>
          </a:p>
          <a:p>
            <a:endParaRPr lang="en-US" dirty="0"/>
          </a:p>
          <a:p>
            <a:endParaRPr lang="fr-FR" dirty="0"/>
          </a:p>
        </p:txBody>
      </p:sp>
      <p:sp>
        <p:nvSpPr>
          <p:cNvPr id="3" name="Flèche droite 2"/>
          <p:cNvSpPr/>
          <p:nvPr/>
        </p:nvSpPr>
        <p:spPr>
          <a:xfrm>
            <a:off x="1150786" y="1292930"/>
            <a:ext cx="956295" cy="761647"/>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2189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smtClean="0">
                <a:solidFill>
                  <a:srgbClr val="8B5686"/>
                </a:solidFill>
              </a:rPr>
              <a:t> </a:t>
            </a:r>
            <a:r>
              <a:rPr lang="en-US" sz="3200" dirty="0" err="1" smtClean="0">
                <a:solidFill>
                  <a:srgbClr val="8B5686"/>
                </a:solidFill>
              </a:rPr>
              <a:t>CoV</a:t>
            </a:r>
            <a:r>
              <a:rPr lang="en-US" sz="3200" dirty="0" smtClean="0">
                <a:solidFill>
                  <a:srgbClr val="8B5686"/>
                </a:solidFill>
              </a:rPr>
              <a:t>-CONTACT study</a:t>
            </a:r>
            <a:endParaRPr lang="en-US" sz="3200" dirty="0">
              <a:solidFill>
                <a:srgbClr val="8B5686"/>
              </a:solidFill>
            </a:endParaRPr>
          </a:p>
        </p:txBody>
      </p:sp>
      <p:sp>
        <p:nvSpPr>
          <p:cNvPr id="4" name="Espace réservé du contenu 3"/>
          <p:cNvSpPr>
            <a:spLocks noGrp="1"/>
          </p:cNvSpPr>
          <p:nvPr>
            <p:ph idx="1"/>
          </p:nvPr>
        </p:nvSpPr>
        <p:spPr>
          <a:xfrm>
            <a:off x="627888" y="1596336"/>
            <a:ext cx="10515600" cy="4351338"/>
          </a:xfrm>
        </p:spPr>
        <p:txBody>
          <a:bodyPr/>
          <a:lstStyle/>
          <a:p>
            <a:r>
              <a:rPr lang="en-US" b="1" dirty="0" smtClean="0"/>
              <a:t>Objectives:</a:t>
            </a:r>
          </a:p>
          <a:p>
            <a:pPr marL="0" indent="0">
              <a:buNone/>
            </a:pPr>
            <a:r>
              <a:rPr lang="en-US" dirty="0" smtClean="0"/>
              <a:t>	- To determine the rate of infected healthcare workers after an 	« unprotected » Contact to a SARS-Cov2 subject</a:t>
            </a:r>
          </a:p>
          <a:p>
            <a:pPr marL="0" indent="0">
              <a:buNone/>
            </a:pPr>
            <a:endParaRPr lang="en-US" dirty="0" smtClean="0"/>
          </a:p>
          <a:p>
            <a:pPr marL="0" indent="0">
              <a:buNone/>
            </a:pPr>
            <a:r>
              <a:rPr lang="en-US" dirty="0" smtClean="0"/>
              <a:t>	- To analyze the determinants of transmission</a:t>
            </a:r>
          </a:p>
        </p:txBody>
      </p:sp>
    </p:spTree>
    <p:extLst>
      <p:ext uri="{BB962C8B-B14F-4D97-AF65-F5344CB8AC3E}">
        <p14:creationId xmlns:p14="http://schemas.microsoft.com/office/powerpoint/2010/main" val="1528113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287587" y="209221"/>
            <a:ext cx="8970795" cy="1077218"/>
          </a:xfrm>
          <a:prstGeom prst="rect">
            <a:avLst/>
          </a:prstGeom>
          <a:noFill/>
        </p:spPr>
        <p:txBody>
          <a:bodyPr wrap="square" rtlCol="0">
            <a:spAutoFit/>
          </a:bodyPr>
          <a:lstStyle/>
          <a:p>
            <a:pPr algn="just"/>
            <a:r>
              <a:rPr lang="en-US" sz="3200" dirty="0" smtClean="0">
                <a:solidFill>
                  <a:srgbClr val="8B5686"/>
                </a:solidFill>
              </a:rPr>
              <a:t>Recommendations for scientists, healthcare workers and policy makers </a:t>
            </a:r>
            <a:endParaRPr lang="en-US" sz="3200" dirty="0">
              <a:solidFill>
                <a:srgbClr val="8B5686"/>
              </a:solidFill>
            </a:endParaRPr>
          </a:p>
        </p:txBody>
      </p:sp>
      <p:sp>
        <p:nvSpPr>
          <p:cNvPr id="6" name="ZoneTexte 5"/>
          <p:cNvSpPr txBox="1"/>
          <p:nvPr/>
        </p:nvSpPr>
        <p:spPr>
          <a:xfrm>
            <a:off x="640080" y="1369568"/>
            <a:ext cx="11055096" cy="5262979"/>
          </a:xfrm>
          <a:prstGeom prst="rect">
            <a:avLst/>
          </a:prstGeom>
          <a:noFill/>
        </p:spPr>
        <p:txBody>
          <a:bodyPr wrap="square" rtlCol="0">
            <a:spAutoFit/>
          </a:bodyPr>
          <a:lstStyle/>
          <a:p>
            <a:r>
              <a:rPr lang="en-US" sz="2400" b="1" dirty="0" smtClean="0"/>
              <a:t>HCW are exposed to SARS-</a:t>
            </a:r>
            <a:r>
              <a:rPr lang="en-US" sz="2400" b="1" dirty="0" err="1" smtClean="0"/>
              <a:t>CoV</a:t>
            </a:r>
            <a:r>
              <a:rPr lang="en-US" sz="2400" b="1" dirty="0" smtClean="0"/>
              <a:t> 2 transmission within hospital</a:t>
            </a:r>
          </a:p>
          <a:p>
            <a:endParaRPr lang="en-US" sz="2400" b="1" dirty="0" smtClean="0"/>
          </a:p>
          <a:p>
            <a:r>
              <a:rPr lang="en-US" sz="2400" dirty="0" smtClean="0"/>
              <a:t>In the absence of mask shortages, the mask must be worn by all caregivers, regardless of the unit in which they work.</a:t>
            </a:r>
          </a:p>
          <a:p>
            <a:endParaRPr lang="en-US" sz="2400" dirty="0" smtClean="0"/>
          </a:p>
          <a:p>
            <a:r>
              <a:rPr lang="en-US" sz="2400" dirty="0" smtClean="0"/>
              <a:t>HCW must be protected from at-risk exposure both inside (with patients and other HCW) and outside the hospital.</a:t>
            </a:r>
          </a:p>
          <a:p>
            <a:endParaRPr lang="en-US" sz="2400" dirty="0" smtClean="0"/>
          </a:p>
          <a:p>
            <a:r>
              <a:rPr lang="en-US" sz="2400" b="1" dirty="0" smtClean="0">
                <a:solidFill>
                  <a:srgbClr val="8B56A4"/>
                </a:solidFill>
              </a:rPr>
              <a:t>Pre Exposure drug prophylaxis </a:t>
            </a:r>
            <a:r>
              <a:rPr lang="en-US" sz="2400" dirty="0" smtClean="0"/>
              <a:t>should be evaluated for HCW in order to preserve their ability to provide care (could ensure an overall protection). </a:t>
            </a:r>
          </a:p>
          <a:p>
            <a:endParaRPr lang="en-US" sz="2400" dirty="0" smtClean="0"/>
          </a:p>
          <a:p>
            <a:r>
              <a:rPr lang="en-US" sz="2400" b="1" dirty="0" smtClean="0">
                <a:solidFill>
                  <a:srgbClr val="8B56A4"/>
                </a:solidFill>
              </a:rPr>
              <a:t>Post Exposure prophylaxis </a:t>
            </a:r>
          </a:p>
          <a:p>
            <a:pPr marL="800100" lvl="1" indent="-342900">
              <a:buFont typeface="Arial" panose="020B0604020202020204" pitchFamily="34" charset="0"/>
              <a:buChar char="•"/>
            </a:pPr>
            <a:r>
              <a:rPr lang="en-US" sz="2400" dirty="0" smtClean="0"/>
              <a:t>is technically complicated to implement </a:t>
            </a:r>
          </a:p>
          <a:p>
            <a:pPr marL="800100" lvl="1" indent="-342900">
              <a:buFont typeface="Arial" panose="020B0604020202020204" pitchFamily="34" charset="0"/>
              <a:buChar char="•"/>
            </a:pPr>
            <a:r>
              <a:rPr lang="en-US" sz="2400" dirty="0" smtClean="0"/>
              <a:t>seems to be effective only under very restrictive conditions </a:t>
            </a:r>
            <a:endParaRPr lang="en-US" sz="2400" dirty="0"/>
          </a:p>
        </p:txBody>
      </p:sp>
      <p:sp>
        <p:nvSpPr>
          <p:cNvPr id="8" name="Rectangle 7"/>
          <p:cNvSpPr/>
          <p:nvPr/>
        </p:nvSpPr>
        <p:spPr>
          <a:xfrm>
            <a:off x="182880" y="1971676"/>
            <a:ext cx="11706413" cy="4634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51473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287587" y="209221"/>
            <a:ext cx="8970795" cy="1077218"/>
          </a:xfrm>
          <a:prstGeom prst="rect">
            <a:avLst/>
          </a:prstGeom>
          <a:noFill/>
        </p:spPr>
        <p:txBody>
          <a:bodyPr wrap="square" rtlCol="0">
            <a:spAutoFit/>
          </a:bodyPr>
          <a:lstStyle/>
          <a:p>
            <a:pPr algn="just"/>
            <a:r>
              <a:rPr lang="en-US" sz="3200" dirty="0" smtClean="0">
                <a:solidFill>
                  <a:srgbClr val="8B5686"/>
                </a:solidFill>
              </a:rPr>
              <a:t>Recommendations for scientists, healthcare workers and policy makers </a:t>
            </a:r>
            <a:endParaRPr lang="en-US" sz="3200" dirty="0">
              <a:solidFill>
                <a:srgbClr val="8B5686"/>
              </a:solidFill>
            </a:endParaRPr>
          </a:p>
        </p:txBody>
      </p:sp>
      <p:sp>
        <p:nvSpPr>
          <p:cNvPr id="6" name="ZoneTexte 5"/>
          <p:cNvSpPr txBox="1"/>
          <p:nvPr/>
        </p:nvSpPr>
        <p:spPr>
          <a:xfrm>
            <a:off x="640080" y="1369568"/>
            <a:ext cx="11055096" cy="5262979"/>
          </a:xfrm>
          <a:prstGeom prst="rect">
            <a:avLst/>
          </a:prstGeom>
          <a:noFill/>
        </p:spPr>
        <p:txBody>
          <a:bodyPr wrap="square" rtlCol="0">
            <a:spAutoFit/>
          </a:bodyPr>
          <a:lstStyle/>
          <a:p>
            <a:r>
              <a:rPr lang="en-US" sz="2400" b="1" dirty="0" smtClean="0"/>
              <a:t>HCW are exposed to SARS-</a:t>
            </a:r>
            <a:r>
              <a:rPr lang="en-US" sz="2400" b="1" dirty="0" err="1" smtClean="0"/>
              <a:t>CoV</a:t>
            </a:r>
            <a:r>
              <a:rPr lang="en-US" sz="2400" b="1" dirty="0" smtClean="0"/>
              <a:t> 2 transmission within hospital</a:t>
            </a:r>
          </a:p>
          <a:p>
            <a:endParaRPr lang="en-US" sz="2400" b="1" dirty="0" smtClean="0"/>
          </a:p>
          <a:p>
            <a:r>
              <a:rPr lang="en-US" sz="2400" dirty="0" smtClean="0"/>
              <a:t>In the absence of mask shortages, the mask must be worn by all HCW, regardless of the unit in which they work.</a:t>
            </a:r>
          </a:p>
          <a:p>
            <a:endParaRPr lang="en-US" sz="2400" dirty="0" smtClean="0"/>
          </a:p>
          <a:p>
            <a:r>
              <a:rPr lang="en-US" sz="2400" dirty="0" smtClean="0"/>
              <a:t>HCW must be protected from at-risk exposure both inside (with patients and other HCW) and outside the hospital.</a:t>
            </a:r>
          </a:p>
          <a:p>
            <a:endParaRPr lang="en-US" sz="2400" dirty="0" smtClean="0"/>
          </a:p>
          <a:p>
            <a:r>
              <a:rPr lang="en-US" sz="2400" b="1" dirty="0" smtClean="0">
                <a:solidFill>
                  <a:srgbClr val="8B56A4"/>
                </a:solidFill>
              </a:rPr>
              <a:t>Pre Exposure drug prophylaxis </a:t>
            </a:r>
            <a:r>
              <a:rPr lang="en-US" sz="2400" dirty="0" smtClean="0"/>
              <a:t>should be evaluated for HCW in order to preserve their ability to provide care (could ensure an overall protection). </a:t>
            </a:r>
          </a:p>
          <a:p>
            <a:endParaRPr lang="en-US" sz="2400" dirty="0" smtClean="0"/>
          </a:p>
          <a:p>
            <a:r>
              <a:rPr lang="en-US" sz="2400" b="1" dirty="0" smtClean="0">
                <a:solidFill>
                  <a:srgbClr val="8B56A4"/>
                </a:solidFill>
              </a:rPr>
              <a:t>Post Exposure prophylaxis </a:t>
            </a:r>
          </a:p>
          <a:p>
            <a:pPr marL="800100" lvl="1" indent="-342900">
              <a:buFont typeface="Arial" panose="020B0604020202020204" pitchFamily="34" charset="0"/>
              <a:buChar char="•"/>
            </a:pPr>
            <a:r>
              <a:rPr lang="en-US" sz="2400" dirty="0" smtClean="0"/>
              <a:t>is technically complicated to implement </a:t>
            </a:r>
          </a:p>
          <a:p>
            <a:pPr marL="800100" lvl="1" indent="-342900">
              <a:buFont typeface="Arial" panose="020B0604020202020204" pitchFamily="34" charset="0"/>
              <a:buChar char="•"/>
            </a:pPr>
            <a:r>
              <a:rPr lang="en-US" sz="2400" dirty="0" smtClean="0"/>
              <a:t>seems to be effective only under very restrictive conditions </a:t>
            </a:r>
            <a:endParaRPr lang="en-US" sz="2400" dirty="0"/>
          </a:p>
        </p:txBody>
      </p:sp>
      <p:sp>
        <p:nvSpPr>
          <p:cNvPr id="8" name="Rectangle 7"/>
          <p:cNvSpPr/>
          <p:nvPr/>
        </p:nvSpPr>
        <p:spPr>
          <a:xfrm>
            <a:off x="182880" y="3114674"/>
            <a:ext cx="11706413" cy="3491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08400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287587" y="209221"/>
            <a:ext cx="8970795" cy="1077218"/>
          </a:xfrm>
          <a:prstGeom prst="rect">
            <a:avLst/>
          </a:prstGeom>
          <a:noFill/>
        </p:spPr>
        <p:txBody>
          <a:bodyPr wrap="square" rtlCol="0">
            <a:spAutoFit/>
          </a:bodyPr>
          <a:lstStyle/>
          <a:p>
            <a:pPr algn="just"/>
            <a:r>
              <a:rPr lang="en-US" sz="3200" dirty="0" smtClean="0">
                <a:solidFill>
                  <a:srgbClr val="8B5686"/>
                </a:solidFill>
              </a:rPr>
              <a:t>Recommendations for scientists, healthcare workers and policy makers </a:t>
            </a:r>
            <a:endParaRPr lang="en-US" sz="3200" dirty="0">
              <a:solidFill>
                <a:srgbClr val="8B5686"/>
              </a:solidFill>
            </a:endParaRPr>
          </a:p>
        </p:txBody>
      </p:sp>
      <p:sp>
        <p:nvSpPr>
          <p:cNvPr id="6" name="ZoneTexte 5"/>
          <p:cNvSpPr txBox="1"/>
          <p:nvPr/>
        </p:nvSpPr>
        <p:spPr>
          <a:xfrm>
            <a:off x="640080" y="1369568"/>
            <a:ext cx="11055096" cy="5262979"/>
          </a:xfrm>
          <a:prstGeom prst="rect">
            <a:avLst/>
          </a:prstGeom>
          <a:noFill/>
        </p:spPr>
        <p:txBody>
          <a:bodyPr wrap="square" rtlCol="0">
            <a:spAutoFit/>
          </a:bodyPr>
          <a:lstStyle/>
          <a:p>
            <a:r>
              <a:rPr lang="en-US" sz="2400" b="1" dirty="0" smtClean="0"/>
              <a:t>HCW are exposed to SARS-</a:t>
            </a:r>
            <a:r>
              <a:rPr lang="en-US" sz="2400" b="1" dirty="0" err="1" smtClean="0"/>
              <a:t>CoV</a:t>
            </a:r>
            <a:r>
              <a:rPr lang="en-US" sz="2400" b="1" dirty="0" smtClean="0"/>
              <a:t> 2 transmission within hospital</a:t>
            </a:r>
          </a:p>
          <a:p>
            <a:endParaRPr lang="en-US" sz="2400" b="1" dirty="0" smtClean="0"/>
          </a:p>
          <a:p>
            <a:r>
              <a:rPr lang="en-US" sz="2400" dirty="0"/>
              <a:t>In the absence of mask shortages, the mask must be worn by all HCW, regardless of the unit in which they work.</a:t>
            </a:r>
          </a:p>
          <a:p>
            <a:endParaRPr lang="en-US" sz="2400" dirty="0" smtClean="0"/>
          </a:p>
          <a:p>
            <a:r>
              <a:rPr lang="en-US" sz="2400" dirty="0" smtClean="0"/>
              <a:t>HCW must be protected from at-risk exposure both inside (with patients and other HCW) and outside the hospital.</a:t>
            </a:r>
          </a:p>
          <a:p>
            <a:endParaRPr lang="en-US" sz="2400" dirty="0" smtClean="0"/>
          </a:p>
          <a:p>
            <a:r>
              <a:rPr lang="en-US" sz="2400" b="1" dirty="0" smtClean="0">
                <a:solidFill>
                  <a:srgbClr val="8B56A4"/>
                </a:solidFill>
              </a:rPr>
              <a:t>Pre Exposure drug prophylaxis </a:t>
            </a:r>
            <a:r>
              <a:rPr lang="en-US" sz="2400" dirty="0" smtClean="0"/>
              <a:t>should be evaluated for HCW in order to preserve their ability to provide care (could ensure an overall protection). </a:t>
            </a:r>
          </a:p>
          <a:p>
            <a:endParaRPr lang="en-US" sz="2400" dirty="0" smtClean="0"/>
          </a:p>
          <a:p>
            <a:r>
              <a:rPr lang="en-US" sz="2400" b="1" dirty="0" smtClean="0">
                <a:solidFill>
                  <a:srgbClr val="8B56A4"/>
                </a:solidFill>
              </a:rPr>
              <a:t>Post Exposure prophylaxis </a:t>
            </a:r>
          </a:p>
          <a:p>
            <a:pPr marL="800100" lvl="1" indent="-342900">
              <a:buFont typeface="Arial" panose="020B0604020202020204" pitchFamily="34" charset="0"/>
              <a:buChar char="•"/>
            </a:pPr>
            <a:r>
              <a:rPr lang="en-US" sz="2400" dirty="0" smtClean="0"/>
              <a:t>is technically complicated to implement </a:t>
            </a:r>
          </a:p>
          <a:p>
            <a:pPr marL="800100" lvl="1" indent="-342900">
              <a:buFont typeface="Arial" panose="020B0604020202020204" pitchFamily="34" charset="0"/>
              <a:buChar char="•"/>
            </a:pPr>
            <a:r>
              <a:rPr lang="en-US" sz="2400" dirty="0" smtClean="0"/>
              <a:t>seems to be effective only under very restrictive conditions </a:t>
            </a:r>
            <a:endParaRPr lang="en-US" sz="2400" dirty="0"/>
          </a:p>
        </p:txBody>
      </p:sp>
      <p:sp>
        <p:nvSpPr>
          <p:cNvPr id="8" name="Rectangle 7"/>
          <p:cNvSpPr/>
          <p:nvPr/>
        </p:nvSpPr>
        <p:spPr>
          <a:xfrm>
            <a:off x="182880" y="4135120"/>
            <a:ext cx="11706413" cy="2471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37838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287587" y="209221"/>
            <a:ext cx="8970795" cy="1077218"/>
          </a:xfrm>
          <a:prstGeom prst="rect">
            <a:avLst/>
          </a:prstGeom>
          <a:noFill/>
        </p:spPr>
        <p:txBody>
          <a:bodyPr wrap="square" rtlCol="0">
            <a:spAutoFit/>
          </a:bodyPr>
          <a:lstStyle/>
          <a:p>
            <a:pPr algn="just"/>
            <a:r>
              <a:rPr lang="en-US" sz="3200" dirty="0" smtClean="0">
                <a:solidFill>
                  <a:srgbClr val="8B5686"/>
                </a:solidFill>
              </a:rPr>
              <a:t>Recommendations for scientists, healthcare workers and policy makers </a:t>
            </a:r>
            <a:endParaRPr lang="en-US" sz="3200" dirty="0">
              <a:solidFill>
                <a:srgbClr val="8B5686"/>
              </a:solidFill>
            </a:endParaRPr>
          </a:p>
        </p:txBody>
      </p:sp>
      <p:sp>
        <p:nvSpPr>
          <p:cNvPr id="6" name="ZoneTexte 5"/>
          <p:cNvSpPr txBox="1"/>
          <p:nvPr/>
        </p:nvSpPr>
        <p:spPr>
          <a:xfrm>
            <a:off x="640080" y="1369568"/>
            <a:ext cx="11055096" cy="5262979"/>
          </a:xfrm>
          <a:prstGeom prst="rect">
            <a:avLst/>
          </a:prstGeom>
          <a:noFill/>
        </p:spPr>
        <p:txBody>
          <a:bodyPr wrap="square" rtlCol="0">
            <a:spAutoFit/>
          </a:bodyPr>
          <a:lstStyle/>
          <a:p>
            <a:r>
              <a:rPr lang="en-US" sz="2400" b="1" dirty="0" smtClean="0"/>
              <a:t>HCW are exposed to SARS-</a:t>
            </a:r>
            <a:r>
              <a:rPr lang="en-US" sz="2400" b="1" dirty="0" err="1" smtClean="0"/>
              <a:t>CoV</a:t>
            </a:r>
            <a:r>
              <a:rPr lang="en-US" sz="2400" b="1" dirty="0" smtClean="0"/>
              <a:t> 2 transmission within hospital</a:t>
            </a:r>
          </a:p>
          <a:p>
            <a:endParaRPr lang="en-US" sz="2400" b="1" dirty="0" smtClean="0"/>
          </a:p>
          <a:p>
            <a:r>
              <a:rPr lang="en-US" sz="2400" dirty="0"/>
              <a:t>In the absence of mask shortages, the mask must be worn by all HCW, regardless of the unit in which they work.</a:t>
            </a:r>
          </a:p>
          <a:p>
            <a:endParaRPr lang="en-US" sz="2400" dirty="0" smtClean="0"/>
          </a:p>
          <a:p>
            <a:r>
              <a:rPr lang="en-US" sz="2400" dirty="0" smtClean="0"/>
              <a:t>HCW must be protected from at-risk exposure both inside (with patients and other HCW) and outside the hospital.</a:t>
            </a:r>
          </a:p>
          <a:p>
            <a:endParaRPr lang="en-US" sz="2400" dirty="0" smtClean="0"/>
          </a:p>
          <a:p>
            <a:r>
              <a:rPr lang="en-US" sz="2400" b="1" dirty="0" smtClean="0">
                <a:solidFill>
                  <a:srgbClr val="8B56A4"/>
                </a:solidFill>
              </a:rPr>
              <a:t>Pre Exposure drug prophylaxis </a:t>
            </a:r>
            <a:r>
              <a:rPr lang="en-US" sz="2400" dirty="0" smtClean="0"/>
              <a:t>should be evaluated for HCW in order to preserve their ability to provide care (could ensure an overall protection). </a:t>
            </a:r>
          </a:p>
          <a:p>
            <a:endParaRPr lang="en-US" sz="2400" dirty="0" smtClean="0"/>
          </a:p>
          <a:p>
            <a:r>
              <a:rPr lang="en-US" sz="2400" b="1" dirty="0" smtClean="0">
                <a:solidFill>
                  <a:srgbClr val="8B56A4"/>
                </a:solidFill>
              </a:rPr>
              <a:t>Post Exposure prophylaxis </a:t>
            </a:r>
          </a:p>
          <a:p>
            <a:pPr marL="800100" lvl="1" indent="-342900">
              <a:buFont typeface="Arial" panose="020B0604020202020204" pitchFamily="34" charset="0"/>
              <a:buChar char="•"/>
            </a:pPr>
            <a:r>
              <a:rPr lang="en-US" sz="2400" dirty="0" smtClean="0"/>
              <a:t>is technically complicated to implement </a:t>
            </a:r>
          </a:p>
          <a:p>
            <a:pPr marL="800100" lvl="1" indent="-342900">
              <a:buFont typeface="Arial" panose="020B0604020202020204" pitchFamily="34" charset="0"/>
              <a:buChar char="•"/>
            </a:pPr>
            <a:r>
              <a:rPr lang="en-US" sz="2400" dirty="0" smtClean="0"/>
              <a:t>seems to be effective only under very restrictive conditions </a:t>
            </a:r>
            <a:endParaRPr lang="en-US" sz="2400" dirty="0"/>
          </a:p>
        </p:txBody>
      </p:sp>
      <p:sp>
        <p:nvSpPr>
          <p:cNvPr id="8" name="Rectangle 7"/>
          <p:cNvSpPr/>
          <p:nvPr/>
        </p:nvSpPr>
        <p:spPr>
          <a:xfrm>
            <a:off x="182880" y="5133974"/>
            <a:ext cx="11706413" cy="1435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16139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287587" y="209221"/>
            <a:ext cx="8970795" cy="1077218"/>
          </a:xfrm>
          <a:prstGeom prst="rect">
            <a:avLst/>
          </a:prstGeom>
          <a:noFill/>
        </p:spPr>
        <p:txBody>
          <a:bodyPr wrap="square" rtlCol="0">
            <a:spAutoFit/>
          </a:bodyPr>
          <a:lstStyle/>
          <a:p>
            <a:pPr algn="just"/>
            <a:r>
              <a:rPr lang="en-US" sz="3200" dirty="0" smtClean="0">
                <a:solidFill>
                  <a:srgbClr val="8B5686"/>
                </a:solidFill>
              </a:rPr>
              <a:t>Recommendations for scientists, healthcare workers and policy makers </a:t>
            </a:r>
            <a:endParaRPr lang="en-US" sz="3200" dirty="0">
              <a:solidFill>
                <a:srgbClr val="8B5686"/>
              </a:solidFill>
            </a:endParaRPr>
          </a:p>
        </p:txBody>
      </p:sp>
      <p:sp>
        <p:nvSpPr>
          <p:cNvPr id="6" name="ZoneTexte 5"/>
          <p:cNvSpPr txBox="1"/>
          <p:nvPr/>
        </p:nvSpPr>
        <p:spPr>
          <a:xfrm>
            <a:off x="640080" y="1369568"/>
            <a:ext cx="11055096" cy="5262979"/>
          </a:xfrm>
          <a:prstGeom prst="rect">
            <a:avLst/>
          </a:prstGeom>
          <a:noFill/>
        </p:spPr>
        <p:txBody>
          <a:bodyPr wrap="square" rtlCol="0">
            <a:spAutoFit/>
          </a:bodyPr>
          <a:lstStyle/>
          <a:p>
            <a:r>
              <a:rPr lang="en-US" sz="2400" b="1" dirty="0" smtClean="0"/>
              <a:t>HCW are exposed to SARS-</a:t>
            </a:r>
            <a:r>
              <a:rPr lang="en-US" sz="2400" b="1" dirty="0" err="1" smtClean="0"/>
              <a:t>CoV</a:t>
            </a:r>
            <a:r>
              <a:rPr lang="en-US" sz="2400" b="1" dirty="0" smtClean="0"/>
              <a:t> 2 transmission within hospital</a:t>
            </a:r>
          </a:p>
          <a:p>
            <a:endParaRPr lang="en-US" sz="2400" b="1" dirty="0" smtClean="0"/>
          </a:p>
          <a:p>
            <a:r>
              <a:rPr lang="en-US" sz="2400" dirty="0"/>
              <a:t>In the absence of mask shortages, the mask must be worn by all HCW, regardless of the unit in which they work.</a:t>
            </a:r>
          </a:p>
          <a:p>
            <a:endParaRPr lang="en-US" sz="2400" dirty="0" smtClean="0"/>
          </a:p>
          <a:p>
            <a:r>
              <a:rPr lang="en-US" sz="2400" dirty="0" smtClean="0"/>
              <a:t>HCW must be protected from at-risk exposure both inside (with patients and other HCW) and outside the hospital.</a:t>
            </a:r>
          </a:p>
          <a:p>
            <a:endParaRPr lang="en-US" sz="2400" dirty="0" smtClean="0"/>
          </a:p>
          <a:p>
            <a:r>
              <a:rPr lang="en-US" sz="2400" b="1" dirty="0" smtClean="0">
                <a:solidFill>
                  <a:srgbClr val="8B56A4"/>
                </a:solidFill>
              </a:rPr>
              <a:t>Pre Exposure drug prophylaxis </a:t>
            </a:r>
            <a:r>
              <a:rPr lang="en-US" sz="2400" dirty="0" smtClean="0"/>
              <a:t>should be evaluated for HCW in order to preserve their ability to provide care (could ensure an overall protection). </a:t>
            </a:r>
          </a:p>
          <a:p>
            <a:endParaRPr lang="en-US" sz="2400" dirty="0" smtClean="0"/>
          </a:p>
          <a:p>
            <a:r>
              <a:rPr lang="en-US" sz="2400" b="1" dirty="0" smtClean="0">
                <a:solidFill>
                  <a:srgbClr val="8B56A4"/>
                </a:solidFill>
              </a:rPr>
              <a:t>Post Exposure prophylaxis </a:t>
            </a:r>
          </a:p>
          <a:p>
            <a:pPr marL="800100" lvl="1" indent="-342900">
              <a:buFont typeface="Arial" panose="020B0604020202020204" pitchFamily="34" charset="0"/>
              <a:buChar char="•"/>
            </a:pPr>
            <a:r>
              <a:rPr lang="en-US" sz="2400" dirty="0" smtClean="0"/>
              <a:t>is technically complicated to implement </a:t>
            </a:r>
          </a:p>
          <a:p>
            <a:pPr marL="800100" lvl="1" indent="-342900">
              <a:buFont typeface="Arial" panose="020B0604020202020204" pitchFamily="34" charset="0"/>
              <a:buChar char="•"/>
            </a:pPr>
            <a:r>
              <a:rPr lang="en-US" sz="2400" dirty="0" smtClean="0"/>
              <a:t>seems to be effective only under very restrictive conditions </a:t>
            </a:r>
            <a:endParaRPr lang="en-US" sz="2400" dirty="0"/>
          </a:p>
        </p:txBody>
      </p:sp>
    </p:spTree>
    <p:extLst>
      <p:ext uri="{BB962C8B-B14F-4D97-AF65-F5344CB8AC3E}">
        <p14:creationId xmlns:p14="http://schemas.microsoft.com/office/powerpoint/2010/main" val="130912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smtClean="0">
                <a:solidFill>
                  <a:srgbClr val="8B5686"/>
                </a:solidFill>
              </a:rPr>
              <a:t>Q&amp;A </a:t>
            </a:r>
            <a:endParaRPr lang="nl-BE" sz="3200" dirty="0">
              <a:solidFill>
                <a:srgbClr val="8B5686"/>
              </a:solidFill>
            </a:endParaRPr>
          </a:p>
        </p:txBody>
      </p:sp>
    </p:spTree>
    <p:extLst>
      <p:ext uri="{BB962C8B-B14F-4D97-AF65-F5344CB8AC3E}">
        <p14:creationId xmlns:p14="http://schemas.microsoft.com/office/powerpoint/2010/main" val="97358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err="1" smtClean="0">
                <a:solidFill>
                  <a:srgbClr val="8B5686"/>
                </a:solidFill>
              </a:rPr>
              <a:t>CoV</a:t>
            </a:r>
            <a:r>
              <a:rPr lang="en-US" sz="3200" dirty="0" smtClean="0">
                <a:solidFill>
                  <a:srgbClr val="8B5686"/>
                </a:solidFill>
              </a:rPr>
              <a:t>-CONTACT study: Methods</a:t>
            </a:r>
            <a:endParaRPr lang="en-US" sz="3200" dirty="0">
              <a:solidFill>
                <a:srgbClr val="8B5686"/>
              </a:solidFill>
            </a:endParaRPr>
          </a:p>
        </p:txBody>
      </p:sp>
      <p:sp>
        <p:nvSpPr>
          <p:cNvPr id="6" name="Rectangle 9"/>
          <p:cNvSpPr txBox="1">
            <a:spLocks noChangeArrowheads="1"/>
          </p:cNvSpPr>
          <p:nvPr/>
        </p:nvSpPr>
        <p:spPr>
          <a:xfrm>
            <a:off x="691896" y="1267840"/>
            <a:ext cx="11094720" cy="533870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just"/>
            <a:r>
              <a:rPr lang="en-US" sz="2400" b="1" dirty="0" smtClean="0"/>
              <a:t>Inclusion: </a:t>
            </a:r>
            <a:r>
              <a:rPr lang="en-US" dirty="0" smtClean="0"/>
              <a:t>All subjects </a:t>
            </a:r>
          </a:p>
          <a:p>
            <a:pPr marL="0" lvl="1" algn="just"/>
            <a:r>
              <a:rPr lang="en-US" b="1" dirty="0" smtClean="0"/>
              <a:t>	Exposed to a SARS-CoV-2 </a:t>
            </a:r>
            <a:r>
              <a:rPr lang="en-US" dirty="0" smtClean="0"/>
              <a:t>subject in the 14 preceding days and </a:t>
            </a:r>
          </a:p>
          <a:p>
            <a:pPr marL="0" lvl="1" algn="just"/>
            <a:r>
              <a:rPr lang="en-US" dirty="0" smtClean="0"/>
              <a:t>	whose exposure was considered to be at </a:t>
            </a:r>
            <a:r>
              <a:rPr lang="en-US" b="1" dirty="0" smtClean="0"/>
              <a:t>high/moderate risk of SARS-CoV-2 transmission</a:t>
            </a:r>
            <a:endParaRPr lang="en-US" dirty="0" smtClean="0"/>
          </a:p>
          <a:p>
            <a:pPr marL="0" lvl="1" algn="just"/>
            <a:endParaRPr lang="en-US" dirty="0" smtClean="0"/>
          </a:p>
          <a:p>
            <a:pPr marL="0" lvl="1" algn="just"/>
            <a:endParaRPr lang="en-US" dirty="0" smtClean="0"/>
          </a:p>
          <a:p>
            <a:pPr marL="0" lvl="1" algn="just"/>
            <a:endParaRPr lang="en-US" dirty="0" smtClean="0"/>
          </a:p>
          <a:p>
            <a:pPr marL="0" lvl="1" algn="just"/>
            <a:endParaRPr lang="en-US" dirty="0" smtClean="0"/>
          </a:p>
          <a:p>
            <a:pPr marL="0" lvl="1" algn="just"/>
            <a:endParaRPr lang="en-US" dirty="0" smtClean="0"/>
          </a:p>
          <a:p>
            <a:pPr marL="0" lvl="1" algn="just"/>
            <a:r>
              <a:rPr lang="en-US" dirty="0" smtClean="0"/>
              <a:t> </a:t>
            </a:r>
          </a:p>
          <a:p>
            <a:pPr marL="0" lvl="1" algn="just"/>
            <a:endParaRPr lang="en-US" dirty="0" smtClean="0"/>
          </a:p>
          <a:p>
            <a:pPr marL="0" lvl="1" algn="just"/>
            <a:endParaRPr lang="en-US" dirty="0" smtClean="0"/>
          </a:p>
          <a:p>
            <a:pPr marL="0" lvl="1" algn="just"/>
            <a:endParaRPr lang="en-US" dirty="0" smtClean="0"/>
          </a:p>
          <a:p>
            <a:pPr algn="just"/>
            <a:r>
              <a:rPr lang="en-US" b="1" dirty="0" smtClean="0"/>
              <a:t>Endpoint: Definite SARS-CoV-2 infection defined </a:t>
            </a:r>
          </a:p>
          <a:p>
            <a:pPr lvl="2" algn="just"/>
            <a:r>
              <a:rPr lang="en-US" sz="2400" b="1" dirty="0" smtClean="0">
                <a:solidFill>
                  <a:srgbClr val="008000"/>
                </a:solidFill>
              </a:rPr>
              <a:t>Either 	Positive PCR between D0 and D14</a:t>
            </a:r>
          </a:p>
          <a:p>
            <a:pPr lvl="2" algn="just"/>
            <a:r>
              <a:rPr lang="en-US" sz="2400" dirty="0" smtClean="0"/>
              <a:t>OR 	</a:t>
            </a:r>
            <a:r>
              <a:rPr lang="en-US" sz="2400" b="1" dirty="0" smtClean="0">
                <a:solidFill>
                  <a:srgbClr val="002060"/>
                </a:solidFill>
              </a:rPr>
              <a:t>seroconversion D0-D30</a:t>
            </a:r>
            <a:endParaRPr lang="en-US" dirty="0" smtClean="0"/>
          </a:p>
          <a:p>
            <a:pPr marL="0" lvl="1" algn="just"/>
            <a:endParaRPr lang="en-US" dirty="0" smtClean="0"/>
          </a:p>
        </p:txBody>
      </p:sp>
      <p:graphicFrame>
        <p:nvGraphicFramePr>
          <p:cNvPr id="8" name="Tableau 7"/>
          <p:cNvGraphicFramePr>
            <a:graphicFrameLocks noGrp="1"/>
          </p:cNvGraphicFramePr>
          <p:nvPr>
            <p:extLst>
              <p:ext uri="{D42A27DB-BD31-4B8C-83A1-F6EECF244321}">
                <p14:modId xmlns:p14="http://schemas.microsoft.com/office/powerpoint/2010/main" val="1003260019"/>
              </p:ext>
            </p:extLst>
          </p:nvPr>
        </p:nvGraphicFramePr>
        <p:xfrm>
          <a:off x="1732144" y="2391106"/>
          <a:ext cx="8859169" cy="2400300"/>
        </p:xfrm>
        <a:graphic>
          <a:graphicData uri="http://schemas.openxmlformats.org/drawingml/2006/table">
            <a:tbl>
              <a:tblPr firstRow="1" firstCol="1" bandRow="1">
                <a:tableStyleId>{5C22544A-7EE6-4342-B048-85BDC9FD1C3A}</a:tableStyleId>
              </a:tblPr>
              <a:tblGrid>
                <a:gridCol w="1165860">
                  <a:extLst>
                    <a:ext uri="{9D8B030D-6E8A-4147-A177-3AD203B41FA5}">
                      <a16:colId xmlns:a16="http://schemas.microsoft.com/office/drawing/2014/main" val="20000"/>
                    </a:ext>
                  </a:extLst>
                </a:gridCol>
                <a:gridCol w="7693309">
                  <a:extLst>
                    <a:ext uri="{9D8B030D-6E8A-4147-A177-3AD203B41FA5}">
                      <a16:colId xmlns:a16="http://schemas.microsoft.com/office/drawing/2014/main" val="20001"/>
                    </a:ext>
                  </a:extLst>
                </a:gridCol>
              </a:tblGrid>
              <a:tr h="0">
                <a:tc>
                  <a:txBody>
                    <a:bodyPr/>
                    <a:lstStyle/>
                    <a:p>
                      <a:pPr indent="228600">
                        <a:lnSpc>
                          <a:spcPct val="125000"/>
                        </a:lnSpc>
                        <a:spcAft>
                          <a:spcPts val="0"/>
                        </a:spcAft>
                      </a:pPr>
                      <a:r>
                        <a:rPr lang="en-US" sz="1400" noProof="0" dirty="0" smtClean="0">
                          <a:solidFill>
                            <a:srgbClr val="C00000"/>
                          </a:solidFill>
                          <a:effectLst/>
                        </a:rPr>
                        <a:t> </a:t>
                      </a:r>
                      <a:endParaRPr lang="en-US" sz="1400" noProof="0" dirty="0">
                        <a:solidFill>
                          <a:srgbClr val="C00000"/>
                        </a:solidFill>
                        <a:effectLst/>
                        <a:latin typeface="Arial"/>
                        <a:ea typeface="Times New Roman"/>
                        <a:cs typeface="Times New Roman"/>
                      </a:endParaRPr>
                    </a:p>
                  </a:txBody>
                  <a:tcPr marL="68580" marR="68580" marT="0" marB="0">
                    <a:solidFill>
                      <a:schemeClr val="bg1"/>
                    </a:solidFill>
                  </a:tcPr>
                </a:tc>
                <a:tc>
                  <a:txBody>
                    <a:bodyPr/>
                    <a:lstStyle/>
                    <a:p>
                      <a:pPr indent="228600">
                        <a:lnSpc>
                          <a:spcPct val="125000"/>
                        </a:lnSpc>
                        <a:spcAft>
                          <a:spcPts val="0"/>
                        </a:spcAft>
                      </a:pPr>
                      <a:r>
                        <a:rPr lang="en-US" sz="1400" noProof="0" dirty="0" smtClean="0">
                          <a:solidFill>
                            <a:srgbClr val="C00000"/>
                          </a:solidFill>
                          <a:effectLst/>
                        </a:rPr>
                        <a:t>High/moderate risk exposure with a Symptomatic confirmed case</a:t>
                      </a:r>
                      <a:endParaRPr lang="en-US" sz="1400" noProof="0" dirty="0">
                        <a:solidFill>
                          <a:srgbClr val="C00000"/>
                        </a:solidFill>
                        <a:effectLst/>
                        <a:latin typeface="Arial"/>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0"/>
                  </a:ext>
                </a:extLst>
              </a:tr>
              <a:tr h="0">
                <a:tc>
                  <a:txBody>
                    <a:bodyPr/>
                    <a:lstStyle/>
                    <a:p>
                      <a:pPr indent="228600" algn="r">
                        <a:lnSpc>
                          <a:spcPct val="125000"/>
                        </a:lnSpc>
                        <a:spcAft>
                          <a:spcPts val="0"/>
                        </a:spcAft>
                      </a:pPr>
                      <a:r>
                        <a:rPr lang="en-US" sz="1400" noProof="0" dirty="0" smtClean="0">
                          <a:solidFill>
                            <a:srgbClr val="C00000"/>
                          </a:solidFill>
                          <a:effectLst/>
                        </a:rPr>
                        <a:t>AND</a:t>
                      </a:r>
                      <a:endParaRPr lang="en-US" sz="1400" noProof="0" dirty="0">
                        <a:solidFill>
                          <a:srgbClr val="C00000"/>
                        </a:solidFill>
                        <a:effectLst/>
                        <a:latin typeface="Arial"/>
                        <a:ea typeface="Times New Roman"/>
                        <a:cs typeface="Times New Roman"/>
                      </a:endParaRPr>
                    </a:p>
                  </a:txBody>
                  <a:tcPr marL="68580" marR="68580" marT="0" marB="0">
                    <a:solidFill>
                      <a:schemeClr val="bg1"/>
                    </a:solidFill>
                  </a:tcPr>
                </a:tc>
                <a:tc>
                  <a:txBody>
                    <a:bodyPr/>
                    <a:lstStyle/>
                    <a:p>
                      <a:pPr indent="228600">
                        <a:lnSpc>
                          <a:spcPct val="125000"/>
                        </a:lnSpc>
                        <a:spcAft>
                          <a:spcPts val="0"/>
                        </a:spcAft>
                      </a:pPr>
                      <a:r>
                        <a:rPr lang="en-US" sz="1400" noProof="0" dirty="0" smtClean="0">
                          <a:effectLst/>
                        </a:rPr>
                        <a:t>Face-to-face</a:t>
                      </a:r>
                      <a:endParaRPr lang="en-US" sz="1400" noProof="0" dirty="0">
                        <a:effectLst/>
                        <a:latin typeface="Arial"/>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1"/>
                  </a:ext>
                </a:extLst>
              </a:tr>
              <a:tr h="0">
                <a:tc>
                  <a:txBody>
                    <a:bodyPr/>
                    <a:lstStyle/>
                    <a:p>
                      <a:pPr indent="228600" algn="r">
                        <a:lnSpc>
                          <a:spcPct val="125000"/>
                        </a:lnSpc>
                        <a:spcAft>
                          <a:spcPts val="0"/>
                        </a:spcAft>
                      </a:pPr>
                      <a:r>
                        <a:rPr lang="en-US" sz="1400" noProof="0" dirty="0" smtClean="0">
                          <a:solidFill>
                            <a:srgbClr val="C00000"/>
                          </a:solidFill>
                          <a:effectLst/>
                        </a:rPr>
                        <a:t>AND</a:t>
                      </a:r>
                      <a:endParaRPr lang="en-US" sz="1400" noProof="0" dirty="0">
                        <a:solidFill>
                          <a:srgbClr val="C00000"/>
                        </a:solidFill>
                        <a:effectLst/>
                        <a:latin typeface="Arial"/>
                        <a:ea typeface="Times New Roman"/>
                        <a:cs typeface="Times New Roman"/>
                      </a:endParaRPr>
                    </a:p>
                  </a:txBody>
                  <a:tcPr marL="68580" marR="68580" marT="0" marB="0">
                    <a:solidFill>
                      <a:schemeClr val="bg1"/>
                    </a:solidFill>
                  </a:tcPr>
                </a:tc>
                <a:tc>
                  <a:txBody>
                    <a:bodyPr/>
                    <a:lstStyle/>
                    <a:p>
                      <a:pPr indent="228600">
                        <a:lnSpc>
                          <a:spcPct val="125000"/>
                        </a:lnSpc>
                        <a:spcAft>
                          <a:spcPts val="0"/>
                        </a:spcAft>
                      </a:pPr>
                      <a:r>
                        <a:rPr lang="en-US" sz="1400" noProof="0" dirty="0" smtClean="0">
                          <a:effectLst/>
                        </a:rPr>
                        <a:t>Within 1 meter</a:t>
                      </a:r>
                      <a:endParaRPr lang="en-US" sz="1400" noProof="0" dirty="0">
                        <a:effectLst/>
                        <a:latin typeface="Arial"/>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2"/>
                  </a:ext>
                </a:extLst>
              </a:tr>
              <a:tr h="0">
                <a:tc>
                  <a:txBody>
                    <a:bodyPr/>
                    <a:lstStyle/>
                    <a:p>
                      <a:pPr indent="228600" algn="r">
                        <a:lnSpc>
                          <a:spcPct val="125000"/>
                        </a:lnSpc>
                        <a:spcAft>
                          <a:spcPts val="0"/>
                        </a:spcAft>
                        <a:tabLst>
                          <a:tab pos="796925" algn="l"/>
                        </a:tabLst>
                      </a:pPr>
                      <a:r>
                        <a:rPr lang="en-US" sz="1400" noProof="0" dirty="0" smtClean="0">
                          <a:solidFill>
                            <a:srgbClr val="C00000"/>
                          </a:solidFill>
                          <a:effectLst/>
                        </a:rPr>
                        <a:t>AND</a:t>
                      </a:r>
                      <a:endParaRPr lang="en-US" sz="1400" noProof="0" dirty="0">
                        <a:solidFill>
                          <a:srgbClr val="C00000"/>
                        </a:solidFill>
                        <a:effectLst/>
                        <a:latin typeface="Arial"/>
                        <a:ea typeface="Times New Roman"/>
                        <a:cs typeface="Times New Roman"/>
                      </a:endParaRPr>
                    </a:p>
                  </a:txBody>
                  <a:tcPr marL="68580" marR="68580" marT="0" marB="0">
                    <a:solidFill>
                      <a:schemeClr val="bg1"/>
                    </a:solidFill>
                  </a:tcPr>
                </a:tc>
                <a:tc>
                  <a:txBody>
                    <a:bodyPr/>
                    <a:lstStyle/>
                    <a:p>
                      <a:pPr indent="228600">
                        <a:lnSpc>
                          <a:spcPct val="125000"/>
                        </a:lnSpc>
                        <a:spcAft>
                          <a:spcPts val="0"/>
                        </a:spcAft>
                        <a:tabLst>
                          <a:tab pos="796925" algn="l"/>
                        </a:tabLst>
                      </a:pPr>
                      <a:r>
                        <a:rPr lang="en-US" sz="1400" noProof="0" dirty="0" smtClean="0">
                          <a:effectLst/>
                        </a:rPr>
                        <a:t>Without protection measure (surgical or FFP2 mask)</a:t>
                      </a:r>
                      <a:endParaRPr lang="en-US" sz="1400" noProof="0" dirty="0">
                        <a:effectLst/>
                        <a:latin typeface="Arial"/>
                        <a:ea typeface="Times New Roman"/>
                        <a:cs typeface="Times New Roman"/>
                      </a:endParaRPr>
                    </a:p>
                  </a:txBody>
                  <a:tcPr marL="68580" marR="68580" marT="0" marB="0">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indent="228600" algn="r">
                        <a:lnSpc>
                          <a:spcPct val="125000"/>
                        </a:lnSpc>
                        <a:spcAft>
                          <a:spcPts val="0"/>
                        </a:spcAft>
                        <a:tabLst>
                          <a:tab pos="796925" algn="l"/>
                        </a:tabLst>
                      </a:pPr>
                      <a:r>
                        <a:rPr lang="en-US" sz="1400" noProof="0" dirty="0" smtClean="0">
                          <a:solidFill>
                            <a:srgbClr val="C00000"/>
                          </a:solidFill>
                          <a:effectLst/>
                        </a:rPr>
                        <a:t>AND</a:t>
                      </a:r>
                      <a:endParaRPr lang="en-US" sz="1400" noProof="0" dirty="0">
                        <a:solidFill>
                          <a:srgbClr val="C00000"/>
                        </a:solidFill>
                        <a:effectLst/>
                        <a:latin typeface="Arial"/>
                        <a:ea typeface="Times New Roman"/>
                        <a:cs typeface="Times New Roman"/>
                      </a:endParaRPr>
                    </a:p>
                  </a:txBody>
                  <a:tcPr marL="68580" marR="68580" marT="0" marB="0">
                    <a:lnR w="12700" cap="flat" cmpd="sng" algn="ctr">
                      <a:noFill/>
                      <a:prstDash val="solid"/>
                      <a:round/>
                      <a:headEnd type="none" w="med" len="med"/>
                      <a:tailEnd type="none" w="med" len="med"/>
                    </a:lnR>
                    <a:solidFill>
                      <a:schemeClr val="bg1"/>
                    </a:solidFill>
                  </a:tcPr>
                </a:tc>
                <a:tc>
                  <a:txBody>
                    <a:bodyPr/>
                    <a:lstStyle/>
                    <a:p>
                      <a:pPr marL="194310" indent="34290">
                        <a:lnSpc>
                          <a:spcPct val="125000"/>
                        </a:lnSpc>
                        <a:spcAft>
                          <a:spcPts val="0"/>
                        </a:spcAft>
                        <a:tabLst>
                          <a:tab pos="796925" algn="l"/>
                        </a:tabLst>
                      </a:pPr>
                      <a:r>
                        <a:rPr lang="en-US" sz="1400" noProof="0" dirty="0" smtClean="0">
                          <a:effectLst/>
                        </a:rPr>
                        <a:t>In the first 72 hours preceding the diagnostic OR after the diagnostic of the confirmed case</a:t>
                      </a:r>
                      <a:endParaRPr lang="en-US" sz="1400" noProof="0" dirty="0">
                        <a:effectLst/>
                        <a:latin typeface="Arial"/>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indent="228600" algn="r">
                        <a:lnSpc>
                          <a:spcPct val="125000"/>
                        </a:lnSpc>
                        <a:spcAft>
                          <a:spcPts val="0"/>
                        </a:spcAft>
                      </a:pPr>
                      <a:r>
                        <a:rPr lang="en-US" sz="1400" noProof="0" dirty="0" smtClean="0">
                          <a:solidFill>
                            <a:srgbClr val="C00000"/>
                          </a:solidFill>
                          <a:effectLst/>
                        </a:rPr>
                        <a:t>AND</a:t>
                      </a:r>
                      <a:endParaRPr lang="en-US" sz="1400" noProof="0" dirty="0">
                        <a:solidFill>
                          <a:srgbClr val="C00000"/>
                        </a:solidFill>
                        <a:effectLst/>
                        <a:latin typeface="Arial"/>
                        <a:ea typeface="Times New Roman"/>
                        <a:cs typeface="Times New Roman"/>
                      </a:endParaRPr>
                    </a:p>
                  </a:txBody>
                  <a:tcPr marL="68580" marR="68580" marT="0" marB="0">
                    <a:lnR w="12700" cmpd="sng">
                      <a:noFill/>
                    </a:lnR>
                    <a:solidFill>
                      <a:schemeClr val="bg1"/>
                    </a:solidFill>
                  </a:tcPr>
                </a:tc>
                <a:tc>
                  <a:txBody>
                    <a:bodyPr/>
                    <a:lstStyle/>
                    <a:p>
                      <a:pPr indent="228600">
                        <a:lnSpc>
                          <a:spcPct val="125000"/>
                        </a:lnSpc>
                        <a:spcAft>
                          <a:spcPts val="0"/>
                        </a:spcAft>
                      </a:pPr>
                      <a:r>
                        <a:rPr lang="en-US" sz="1400" noProof="0" dirty="0" smtClean="0">
                          <a:effectLst/>
                        </a:rPr>
                        <a:t>During </a:t>
                      </a:r>
                      <a:endParaRPr lang="en-US" sz="1400" noProof="0" dirty="0">
                        <a:effectLst/>
                        <a:latin typeface="Arial"/>
                        <a:ea typeface="Times New Roman"/>
                        <a:cs typeface="Times New Roman"/>
                      </a:endParaRP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indent="228600" algn="r">
                        <a:lnSpc>
                          <a:spcPct val="125000"/>
                        </a:lnSpc>
                        <a:spcAft>
                          <a:spcPts val="0"/>
                        </a:spcAft>
                      </a:pPr>
                      <a:r>
                        <a:rPr lang="en-US" sz="1400" noProof="0" dirty="0" smtClean="0">
                          <a:solidFill>
                            <a:srgbClr val="C00000"/>
                          </a:solidFill>
                          <a:effectLst/>
                        </a:rPr>
                        <a:t> </a:t>
                      </a:r>
                      <a:endParaRPr lang="en-US" sz="1400" noProof="0" dirty="0">
                        <a:solidFill>
                          <a:srgbClr val="C00000"/>
                        </a:solidFill>
                        <a:effectLst/>
                        <a:latin typeface="Arial"/>
                        <a:ea typeface="Times New Roman"/>
                        <a:cs typeface="Times New Roman"/>
                      </a:endParaRPr>
                    </a:p>
                  </a:txBody>
                  <a:tcPr marL="68580" marR="68580" marT="0" marB="0">
                    <a:solidFill>
                      <a:schemeClr val="bg1"/>
                    </a:solidFill>
                  </a:tcPr>
                </a:tc>
                <a:tc>
                  <a:txBody>
                    <a:bodyPr/>
                    <a:lstStyle/>
                    <a:p>
                      <a:pPr marL="449580" indent="228600">
                        <a:lnSpc>
                          <a:spcPct val="125000"/>
                        </a:lnSpc>
                        <a:spcAft>
                          <a:spcPts val="0"/>
                        </a:spcAft>
                      </a:pPr>
                      <a:r>
                        <a:rPr lang="en-US" sz="1400" noProof="0" dirty="0" smtClean="0">
                          <a:effectLst/>
                        </a:rPr>
                        <a:t>Cough or</a:t>
                      </a:r>
                      <a:endParaRPr lang="en-US" sz="1400" noProof="0" dirty="0">
                        <a:effectLst/>
                        <a:latin typeface="Arial"/>
                        <a:ea typeface="Times New Roman"/>
                        <a:cs typeface="Times New Roman"/>
                      </a:endParaRPr>
                    </a:p>
                  </a:txBody>
                  <a:tcPr marL="68580" marR="68580" marT="0" marB="0">
                    <a:lnT w="12700" cmpd="sng">
                      <a:noFill/>
                    </a:lnT>
                    <a:solidFill>
                      <a:schemeClr val="bg1"/>
                    </a:solidFill>
                  </a:tcPr>
                </a:tc>
                <a:extLst>
                  <a:ext uri="{0D108BD9-81ED-4DB2-BD59-A6C34878D82A}">
                    <a16:rowId xmlns:a16="http://schemas.microsoft.com/office/drawing/2014/main" val="10006"/>
                  </a:ext>
                </a:extLst>
              </a:tr>
              <a:tr h="0">
                <a:tc>
                  <a:txBody>
                    <a:bodyPr/>
                    <a:lstStyle/>
                    <a:p>
                      <a:pPr indent="228600" algn="r">
                        <a:lnSpc>
                          <a:spcPct val="125000"/>
                        </a:lnSpc>
                        <a:spcAft>
                          <a:spcPts val="0"/>
                        </a:spcAft>
                        <a:tabLst>
                          <a:tab pos="796925" algn="l"/>
                        </a:tabLst>
                      </a:pPr>
                      <a:endParaRPr lang="en-US" sz="1400" noProof="0" dirty="0">
                        <a:solidFill>
                          <a:srgbClr val="C00000"/>
                        </a:solidFill>
                        <a:effectLst/>
                        <a:latin typeface="Arial"/>
                        <a:ea typeface="Times New Roman"/>
                        <a:cs typeface="Times New Roman"/>
                      </a:endParaRPr>
                    </a:p>
                  </a:txBody>
                  <a:tcPr marL="68580" marR="68580" marT="0" marB="0">
                    <a:solidFill>
                      <a:schemeClr val="bg1"/>
                    </a:solidFill>
                  </a:tcPr>
                </a:tc>
                <a:tc>
                  <a:txBody>
                    <a:bodyPr/>
                    <a:lstStyle/>
                    <a:p>
                      <a:pPr marL="449580" indent="228600">
                        <a:lnSpc>
                          <a:spcPct val="125000"/>
                        </a:lnSpc>
                        <a:spcAft>
                          <a:spcPts val="0"/>
                        </a:spcAft>
                        <a:tabLst>
                          <a:tab pos="796925" algn="l"/>
                        </a:tabLst>
                      </a:pPr>
                      <a:r>
                        <a:rPr lang="en-US" sz="1400" noProof="0" dirty="0" smtClean="0">
                          <a:effectLst/>
                        </a:rPr>
                        <a:t>Sneezing or </a:t>
                      </a:r>
                      <a:endParaRPr lang="en-US" sz="1400" noProof="0" dirty="0">
                        <a:effectLst/>
                        <a:latin typeface="Arial"/>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7"/>
                  </a:ext>
                </a:extLst>
              </a:tr>
              <a:tr h="0">
                <a:tc>
                  <a:txBody>
                    <a:bodyPr/>
                    <a:lstStyle/>
                    <a:p>
                      <a:pPr marL="449580" indent="228600">
                        <a:lnSpc>
                          <a:spcPct val="125000"/>
                        </a:lnSpc>
                        <a:spcAft>
                          <a:spcPts val="0"/>
                        </a:spcAft>
                        <a:tabLst>
                          <a:tab pos="796925" algn="l"/>
                        </a:tabLst>
                      </a:pPr>
                      <a:r>
                        <a:rPr lang="en-US" sz="1400" noProof="0" dirty="0" smtClean="0">
                          <a:solidFill>
                            <a:srgbClr val="C00000"/>
                          </a:solidFill>
                          <a:effectLst/>
                        </a:rPr>
                        <a:t> </a:t>
                      </a:r>
                      <a:endParaRPr lang="en-US" sz="1400" noProof="0" dirty="0">
                        <a:solidFill>
                          <a:srgbClr val="C00000"/>
                        </a:solidFill>
                        <a:effectLst/>
                        <a:latin typeface="Arial"/>
                        <a:ea typeface="Times New Roman"/>
                        <a:cs typeface="Times New Roman"/>
                      </a:endParaRPr>
                    </a:p>
                  </a:txBody>
                  <a:tcPr marL="68580" marR="68580" marT="0" marB="0">
                    <a:solidFill>
                      <a:schemeClr val="bg1"/>
                    </a:solidFill>
                  </a:tcPr>
                </a:tc>
                <a:tc>
                  <a:txBody>
                    <a:bodyPr/>
                    <a:lstStyle/>
                    <a:p>
                      <a:pPr marL="449580" indent="228600">
                        <a:lnSpc>
                          <a:spcPct val="125000"/>
                        </a:lnSpc>
                        <a:spcAft>
                          <a:spcPts val="0"/>
                        </a:spcAft>
                        <a:tabLst>
                          <a:tab pos="796925" algn="l"/>
                        </a:tabLst>
                      </a:pPr>
                      <a:r>
                        <a:rPr lang="en-US" sz="1400" noProof="0" dirty="0" smtClean="0">
                          <a:effectLst/>
                        </a:rPr>
                        <a:t> a discussion.</a:t>
                      </a:r>
                      <a:endParaRPr lang="en-US" sz="1400" noProof="0" dirty="0">
                        <a:effectLst/>
                        <a:latin typeface="Arial"/>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8"/>
                  </a:ext>
                </a:extLst>
              </a:tr>
            </a:tbl>
          </a:graphicData>
        </a:graphic>
      </p:graphicFrame>
      <p:sp>
        <p:nvSpPr>
          <p:cNvPr id="10" name="Rectangle 9"/>
          <p:cNvSpPr/>
          <p:nvPr/>
        </p:nvSpPr>
        <p:spPr>
          <a:xfrm>
            <a:off x="1732144" y="2391105"/>
            <a:ext cx="8435104" cy="23791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70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b="1" dirty="0" smtClean="0">
                <a:solidFill>
                  <a:srgbClr val="8B5686"/>
                </a:solidFill>
              </a:rPr>
              <a:t>Methods</a:t>
            </a:r>
            <a:endParaRPr lang="en-US" sz="3200" b="1" dirty="0">
              <a:solidFill>
                <a:srgbClr val="8B5686"/>
              </a:solidFill>
            </a:endParaRPr>
          </a:p>
        </p:txBody>
      </p:sp>
      <p:sp>
        <p:nvSpPr>
          <p:cNvPr id="8" name="Titre 1">
            <a:extLst>
              <a:ext uri="{FF2B5EF4-FFF2-40B4-BE49-F238E27FC236}">
                <a16:creationId xmlns:a16="http://schemas.microsoft.com/office/drawing/2014/main" id="{5C67EA1B-4D60-4444-B7AE-3CDA0D90749F}"/>
              </a:ext>
            </a:extLst>
          </p:cNvPr>
          <p:cNvSpPr txBox="1">
            <a:spLocks/>
          </p:cNvSpPr>
          <p:nvPr/>
        </p:nvSpPr>
        <p:spPr>
          <a:xfrm>
            <a:off x="2156490" y="361069"/>
            <a:ext cx="8229600" cy="6480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fr-FR" sz="2800" dirty="0" smtClean="0"/>
              <a:t>Study flowchart</a:t>
            </a:r>
            <a:endParaRPr lang="en-US" sz="2800" dirty="0">
              <a:solidFill>
                <a:srgbClr val="0070C0"/>
              </a:solidFill>
            </a:endParaRP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8"/>
          <a:stretch/>
        </p:blipFill>
        <p:spPr bwMode="auto">
          <a:xfrm>
            <a:off x="1557338" y="1134035"/>
            <a:ext cx="9079358" cy="5301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566671" y="3914776"/>
            <a:ext cx="1205105" cy="323851"/>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857500" y="1495425"/>
            <a:ext cx="285750" cy="333375"/>
          </a:xfrm>
          <a:prstGeom prst="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971925" y="1504950"/>
            <a:ext cx="285750" cy="323850"/>
          </a:xfrm>
          <a:prstGeom prst="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686300" y="1504950"/>
            <a:ext cx="285750" cy="323850"/>
          </a:xfrm>
          <a:prstGeom prst="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flipH="1">
            <a:off x="5391150" y="1508126"/>
            <a:ext cx="266700" cy="314325"/>
          </a:xfrm>
          <a:prstGeom prst="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flipH="1">
            <a:off x="7156450" y="1493838"/>
            <a:ext cx="266700" cy="314325"/>
          </a:xfrm>
          <a:prstGeom prst="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524000" y="5939908"/>
            <a:ext cx="9144000" cy="666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557339" y="4236098"/>
            <a:ext cx="1198303" cy="45720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857500" y="1495425"/>
            <a:ext cx="285750" cy="3238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8176727" y="1485382"/>
            <a:ext cx="429208" cy="33389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094251" y="1495426"/>
            <a:ext cx="429208" cy="33389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9641660" y="1496948"/>
            <a:ext cx="429208" cy="333893"/>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0176642" y="1498470"/>
            <a:ext cx="429208" cy="333893"/>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861310" y="3896361"/>
            <a:ext cx="285750" cy="333375"/>
          </a:xfrm>
          <a:prstGeom prst="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8186887" y="4269222"/>
            <a:ext cx="429208" cy="33389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9104411" y="4279266"/>
            <a:ext cx="429208" cy="33389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651820" y="4280788"/>
            <a:ext cx="429208" cy="333893"/>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0186802" y="4282310"/>
            <a:ext cx="429208" cy="333893"/>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2870913" y="4291682"/>
            <a:ext cx="285750" cy="33337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971925" y="3896361"/>
            <a:ext cx="285750" cy="323850"/>
          </a:xfrm>
          <a:prstGeom prst="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4686300" y="3896361"/>
            <a:ext cx="285750" cy="323850"/>
          </a:xfrm>
          <a:prstGeom prst="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flipH="1">
            <a:off x="5391150" y="3899537"/>
            <a:ext cx="266700" cy="314325"/>
          </a:xfrm>
          <a:prstGeom prst="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flipH="1">
            <a:off x="7156450" y="3885249"/>
            <a:ext cx="266700" cy="314325"/>
          </a:xfrm>
          <a:prstGeom prst="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8912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err="1" smtClean="0">
                <a:solidFill>
                  <a:srgbClr val="8B5686"/>
                </a:solidFill>
              </a:rPr>
              <a:t>CoV</a:t>
            </a:r>
            <a:r>
              <a:rPr lang="en-US" sz="3200" dirty="0" smtClean="0">
                <a:solidFill>
                  <a:srgbClr val="8B5686"/>
                </a:solidFill>
              </a:rPr>
              <a:t>-CONTACT study: </a:t>
            </a:r>
            <a:r>
              <a:rPr lang="en-US" sz="3200" b="1" dirty="0" smtClean="0">
                <a:solidFill>
                  <a:srgbClr val="8B5686"/>
                </a:solidFill>
              </a:rPr>
              <a:t>Results and outcome</a:t>
            </a:r>
            <a:endParaRPr lang="en-US" sz="3200" b="1" dirty="0">
              <a:solidFill>
                <a:srgbClr val="8B5686"/>
              </a:solidFill>
            </a:endParaRPr>
          </a:p>
        </p:txBody>
      </p:sp>
      <p:sp>
        <p:nvSpPr>
          <p:cNvPr id="2" name="ZoneTexte 1"/>
          <p:cNvSpPr txBox="1"/>
          <p:nvPr/>
        </p:nvSpPr>
        <p:spPr>
          <a:xfrm>
            <a:off x="399347" y="1684420"/>
            <a:ext cx="12030993"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Inclusion of 317 HCW between Feb 3</a:t>
            </a:r>
            <a:r>
              <a:rPr lang="en-US" sz="2800" baseline="30000" dirty="0" smtClean="0"/>
              <a:t>th</a:t>
            </a:r>
            <a:r>
              <a:rPr lang="en-US" sz="2800" dirty="0" smtClean="0"/>
              <a:t>   2020  and July</a:t>
            </a:r>
            <a:r>
              <a:rPr lang="en-US" sz="2800" baseline="30000" dirty="0" smtClean="0"/>
              <a:t>1st</a:t>
            </a:r>
            <a:r>
              <a:rPr lang="en-US" sz="2800" dirty="0" smtClean="0"/>
              <a:t> 2020</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dirty="0" smtClean="0"/>
              <a:t>HCW functions: </a:t>
            </a:r>
          </a:p>
          <a:p>
            <a:pPr marL="914400" lvl="1" indent="-457200">
              <a:buSzPct val="80000"/>
              <a:buFont typeface="Courier New" panose="02070309020205020404" pitchFamily="49" charset="0"/>
              <a:buChar char="o"/>
            </a:pPr>
            <a:r>
              <a:rPr lang="en-US" sz="2800" dirty="0" smtClean="0"/>
              <a:t>Doctors:				34 % </a:t>
            </a:r>
          </a:p>
          <a:p>
            <a:pPr marL="914400" lvl="1" indent="-457200">
              <a:buSzPct val="80000"/>
              <a:buFont typeface="Courier New" panose="02070309020205020404" pitchFamily="49" charset="0"/>
              <a:buChar char="o"/>
            </a:pPr>
            <a:r>
              <a:rPr lang="en-US" sz="2800" dirty="0" smtClean="0">
                <a:solidFill>
                  <a:srgbClr val="8B56A4"/>
                </a:solidFill>
              </a:rPr>
              <a:t>Nurses: </a:t>
            </a:r>
            <a:r>
              <a:rPr lang="en-US" sz="2800" dirty="0" smtClean="0"/>
              <a:t>				</a:t>
            </a:r>
            <a:r>
              <a:rPr lang="en-US" sz="2800" b="1" dirty="0" smtClean="0">
                <a:solidFill>
                  <a:srgbClr val="8B56A4"/>
                </a:solidFill>
              </a:rPr>
              <a:t>51%</a:t>
            </a:r>
          </a:p>
          <a:p>
            <a:pPr marL="914400" lvl="1" indent="-457200">
              <a:buSzPct val="80000"/>
              <a:buFont typeface="Courier New" panose="02070309020205020404" pitchFamily="49" charset="0"/>
              <a:buChar char="o"/>
            </a:pPr>
            <a:r>
              <a:rPr lang="en-US" sz="2800" dirty="0" smtClean="0"/>
              <a:t>Non caregivers: 			15%</a:t>
            </a:r>
          </a:p>
          <a:p>
            <a:pPr lvl="1">
              <a:buSzPct val="80000"/>
            </a:pPr>
            <a:endParaRPr lang="en-US" sz="2800" dirty="0" smtClean="0"/>
          </a:p>
          <a:p>
            <a:pPr marL="285750" indent="-285750">
              <a:buFont typeface="Arial" panose="020B0604020202020204" pitchFamily="34" charset="0"/>
              <a:buChar char="•"/>
            </a:pPr>
            <a:r>
              <a:rPr lang="en-US" sz="2800" dirty="0" smtClean="0"/>
              <a:t>Comorbidities:</a:t>
            </a:r>
          </a:p>
          <a:p>
            <a:pPr marL="914400" lvl="1" indent="-457200">
              <a:buSzPct val="80000"/>
              <a:buFont typeface="Courier New" panose="02070309020205020404" pitchFamily="49" charset="0"/>
              <a:buChar char="o"/>
            </a:pPr>
            <a:r>
              <a:rPr lang="en-US" sz="2800" dirty="0" smtClean="0"/>
              <a:t>Obesity (BMI&gt;30Kg/m²)		19%</a:t>
            </a:r>
          </a:p>
          <a:p>
            <a:pPr marL="914400" lvl="1" indent="-457200">
              <a:buSzPct val="80000"/>
              <a:buFont typeface="Courier New" panose="02070309020205020404" pitchFamily="49" charset="0"/>
              <a:buChar char="o"/>
            </a:pPr>
            <a:r>
              <a:rPr lang="en-US" sz="2800" dirty="0" smtClean="0"/>
              <a:t>Chronic respiratory diseases	14%</a:t>
            </a:r>
            <a:endParaRPr lang="en-US" sz="2800" dirty="0"/>
          </a:p>
        </p:txBody>
      </p:sp>
    </p:spTree>
    <p:extLst>
      <p:ext uri="{BB962C8B-B14F-4D97-AF65-F5344CB8AC3E}">
        <p14:creationId xmlns:p14="http://schemas.microsoft.com/office/powerpoint/2010/main" val="410602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err="1">
                <a:solidFill>
                  <a:srgbClr val="8B5686"/>
                </a:solidFill>
              </a:rPr>
              <a:t>CoV</a:t>
            </a:r>
            <a:r>
              <a:rPr lang="en-US" sz="3200" dirty="0">
                <a:solidFill>
                  <a:srgbClr val="8B5686"/>
                </a:solidFill>
              </a:rPr>
              <a:t>-CONTACT </a:t>
            </a:r>
            <a:r>
              <a:rPr lang="en-US" sz="3200" dirty="0" smtClean="0">
                <a:solidFill>
                  <a:srgbClr val="8B5686"/>
                </a:solidFill>
              </a:rPr>
              <a:t>study: </a:t>
            </a:r>
            <a:r>
              <a:rPr lang="en-US" sz="3200" b="1" dirty="0" smtClean="0">
                <a:solidFill>
                  <a:srgbClr val="8B5686"/>
                </a:solidFill>
              </a:rPr>
              <a:t>Results and outcome</a:t>
            </a:r>
            <a:endParaRPr lang="en-US" sz="3200" b="1" dirty="0">
              <a:solidFill>
                <a:srgbClr val="8B5686"/>
              </a:solidFill>
            </a:endParaRPr>
          </a:p>
        </p:txBody>
      </p:sp>
      <p:sp>
        <p:nvSpPr>
          <p:cNvPr id="4" name="Espace réservé du contenu 3"/>
          <p:cNvSpPr>
            <a:spLocks noGrp="1"/>
          </p:cNvSpPr>
          <p:nvPr>
            <p:ph idx="1"/>
          </p:nvPr>
        </p:nvSpPr>
        <p:spPr>
          <a:xfrm>
            <a:off x="399347" y="1770372"/>
            <a:ext cx="11489946" cy="4859028"/>
          </a:xfrm>
        </p:spPr>
        <p:txBody>
          <a:bodyPr>
            <a:noAutofit/>
          </a:bodyPr>
          <a:lstStyle/>
          <a:p>
            <a:r>
              <a:rPr lang="en-US" dirty="0" smtClean="0"/>
              <a:t>Types of at-risk exposures</a:t>
            </a:r>
          </a:p>
          <a:p>
            <a:pPr lvl="1"/>
            <a:r>
              <a:rPr lang="en-US" b="1" dirty="0" smtClean="0">
                <a:solidFill>
                  <a:srgbClr val="8B5686"/>
                </a:solidFill>
              </a:rPr>
              <a:t>1/3</a:t>
            </a:r>
            <a:r>
              <a:rPr lang="en-US" dirty="0" smtClean="0"/>
              <a:t> HCW exposed to </a:t>
            </a:r>
            <a:r>
              <a:rPr lang="en-US" b="1" dirty="0" smtClean="0">
                <a:solidFill>
                  <a:srgbClr val="8B56A4"/>
                </a:solidFill>
              </a:rPr>
              <a:t>SARS-CoV2 patients</a:t>
            </a:r>
          </a:p>
          <a:p>
            <a:pPr lvl="1"/>
            <a:r>
              <a:rPr lang="en-US" b="1" dirty="0" smtClean="0">
                <a:solidFill>
                  <a:srgbClr val="92D050"/>
                </a:solidFill>
              </a:rPr>
              <a:t>2/3</a:t>
            </a:r>
            <a:r>
              <a:rPr lang="en-US" dirty="0" smtClean="0"/>
              <a:t> HCW exposed to </a:t>
            </a:r>
            <a:r>
              <a:rPr lang="en-US" b="1" dirty="0" smtClean="0">
                <a:solidFill>
                  <a:srgbClr val="92D050"/>
                </a:solidFill>
              </a:rPr>
              <a:t>SARS-CoV2 colleagues </a:t>
            </a:r>
          </a:p>
          <a:p>
            <a:pPr marL="457200" lvl="1" indent="0">
              <a:buNone/>
            </a:pPr>
            <a:endParaRPr lang="en-US" sz="1400" b="1" dirty="0" smtClean="0">
              <a:solidFill>
                <a:srgbClr val="92D050"/>
              </a:solidFill>
            </a:endParaRPr>
          </a:p>
          <a:p>
            <a:r>
              <a:rPr lang="en-US" dirty="0" smtClean="0"/>
              <a:t>Location of the at-risk exposure </a:t>
            </a:r>
          </a:p>
          <a:p>
            <a:pPr marL="0" indent="0">
              <a:buNone/>
            </a:pPr>
            <a:r>
              <a:rPr lang="en-US" dirty="0"/>
              <a:t> </a:t>
            </a:r>
            <a:r>
              <a:rPr lang="en-US" dirty="0" smtClean="0"/>
              <a:t> </a:t>
            </a:r>
            <a:r>
              <a:rPr lang="en-US" dirty="0" smtClean="0">
                <a:solidFill>
                  <a:srgbClr val="C00000"/>
                </a:solidFill>
              </a:rPr>
              <a:t>During the first period (February 3</a:t>
            </a:r>
            <a:r>
              <a:rPr lang="en-US" baseline="30000" dirty="0" smtClean="0">
                <a:solidFill>
                  <a:srgbClr val="C00000"/>
                </a:solidFill>
              </a:rPr>
              <a:t>th</a:t>
            </a:r>
            <a:r>
              <a:rPr lang="en-US" dirty="0" smtClean="0">
                <a:solidFill>
                  <a:srgbClr val="C00000"/>
                </a:solidFill>
              </a:rPr>
              <a:t> to March 18</a:t>
            </a:r>
            <a:r>
              <a:rPr lang="en-US" baseline="30000" dirty="0" smtClean="0">
                <a:solidFill>
                  <a:srgbClr val="C00000"/>
                </a:solidFill>
              </a:rPr>
              <a:t>th </a:t>
            </a:r>
            <a:r>
              <a:rPr lang="en-US" dirty="0" smtClean="0">
                <a:solidFill>
                  <a:srgbClr val="C00000"/>
                </a:solidFill>
              </a:rPr>
              <a:t>2020)</a:t>
            </a:r>
          </a:p>
          <a:p>
            <a:pPr lvl="1"/>
            <a:r>
              <a:rPr lang="en-US" dirty="0" smtClean="0"/>
              <a:t>Mainly exposures to </a:t>
            </a:r>
            <a:r>
              <a:rPr lang="en-US" b="1" dirty="0" smtClean="0">
                <a:solidFill>
                  <a:srgbClr val="8B56A4"/>
                </a:solidFill>
              </a:rPr>
              <a:t>SARS-CoV2 patients </a:t>
            </a:r>
            <a:endParaRPr lang="en-US" dirty="0" smtClean="0"/>
          </a:p>
          <a:p>
            <a:pPr lvl="2">
              <a:tabLst>
                <a:tab pos="1162050" algn="l"/>
              </a:tabLst>
            </a:pPr>
            <a:r>
              <a:rPr lang="en-US" dirty="0" smtClean="0"/>
              <a:t>	No exposure in the Front line units as adherence to PPI was high among HCW</a:t>
            </a:r>
          </a:p>
          <a:p>
            <a:pPr lvl="2"/>
            <a:r>
              <a:rPr lang="en-US" dirty="0" smtClean="0"/>
              <a:t>Exposure </a:t>
            </a:r>
            <a:r>
              <a:rPr lang="en-US" b="1" dirty="0" smtClean="0">
                <a:solidFill>
                  <a:srgbClr val="8B56A4"/>
                </a:solidFill>
              </a:rPr>
              <a:t>outside the Front line units with unidentified SARS-CoV2 patients </a:t>
            </a:r>
            <a:endParaRPr lang="en-US" dirty="0"/>
          </a:p>
          <a:p>
            <a:pPr marL="914400" lvl="2" indent="0">
              <a:buNone/>
            </a:pPr>
            <a:r>
              <a:rPr lang="en-US" dirty="0" smtClean="0"/>
              <a:t>   HCW were not systematically wearing masks in these units which were not supposed to receive  SARS-CoV2 infected patients. </a:t>
            </a:r>
          </a:p>
          <a:p>
            <a:pPr marL="457200" lvl="1" indent="0">
              <a:buNone/>
            </a:pPr>
            <a:endParaRPr lang="en-US" sz="1800" dirty="0" smtClean="0"/>
          </a:p>
          <a:p>
            <a:endParaRPr lang="en-US" dirty="0"/>
          </a:p>
        </p:txBody>
      </p:sp>
      <p:sp>
        <p:nvSpPr>
          <p:cNvPr id="2" name="Rectangle 1"/>
          <p:cNvSpPr/>
          <p:nvPr/>
        </p:nvSpPr>
        <p:spPr>
          <a:xfrm>
            <a:off x="314960" y="3332480"/>
            <a:ext cx="11574333" cy="3078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40302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err="1">
                <a:solidFill>
                  <a:srgbClr val="8B5686"/>
                </a:solidFill>
              </a:rPr>
              <a:t>CoV</a:t>
            </a:r>
            <a:r>
              <a:rPr lang="en-US" sz="3200" dirty="0">
                <a:solidFill>
                  <a:srgbClr val="8B5686"/>
                </a:solidFill>
              </a:rPr>
              <a:t>-CONTACT </a:t>
            </a:r>
            <a:r>
              <a:rPr lang="en-US" sz="3200" dirty="0" smtClean="0">
                <a:solidFill>
                  <a:srgbClr val="8B5686"/>
                </a:solidFill>
              </a:rPr>
              <a:t>study: </a:t>
            </a:r>
            <a:r>
              <a:rPr lang="en-US" sz="3200" b="1" dirty="0" smtClean="0">
                <a:solidFill>
                  <a:srgbClr val="8B5686"/>
                </a:solidFill>
              </a:rPr>
              <a:t>Results and outcome</a:t>
            </a:r>
            <a:endParaRPr lang="en-US" sz="3200" b="1" dirty="0">
              <a:solidFill>
                <a:srgbClr val="8B5686"/>
              </a:solidFill>
            </a:endParaRPr>
          </a:p>
        </p:txBody>
      </p:sp>
      <p:sp>
        <p:nvSpPr>
          <p:cNvPr id="4" name="Espace réservé du contenu 3"/>
          <p:cNvSpPr>
            <a:spLocks noGrp="1"/>
          </p:cNvSpPr>
          <p:nvPr>
            <p:ph idx="1"/>
          </p:nvPr>
        </p:nvSpPr>
        <p:spPr>
          <a:xfrm>
            <a:off x="399347" y="1770372"/>
            <a:ext cx="11489946" cy="4859028"/>
          </a:xfrm>
        </p:spPr>
        <p:txBody>
          <a:bodyPr>
            <a:noAutofit/>
          </a:bodyPr>
          <a:lstStyle/>
          <a:p>
            <a:r>
              <a:rPr lang="en-US" dirty="0" smtClean="0"/>
              <a:t>Types of at-risk exposures</a:t>
            </a:r>
          </a:p>
          <a:p>
            <a:pPr lvl="1"/>
            <a:r>
              <a:rPr lang="en-US" b="1" dirty="0" smtClean="0">
                <a:solidFill>
                  <a:srgbClr val="8B5686"/>
                </a:solidFill>
              </a:rPr>
              <a:t>1/3</a:t>
            </a:r>
            <a:r>
              <a:rPr lang="en-US" dirty="0" smtClean="0"/>
              <a:t> HCW exposed to </a:t>
            </a:r>
            <a:r>
              <a:rPr lang="en-US" b="1" dirty="0" smtClean="0">
                <a:solidFill>
                  <a:srgbClr val="8B56A4"/>
                </a:solidFill>
              </a:rPr>
              <a:t>SARS-CoV2 patients</a:t>
            </a:r>
          </a:p>
          <a:p>
            <a:pPr lvl="1"/>
            <a:r>
              <a:rPr lang="en-US" b="1" dirty="0" smtClean="0">
                <a:solidFill>
                  <a:srgbClr val="92D050"/>
                </a:solidFill>
              </a:rPr>
              <a:t>2/3</a:t>
            </a:r>
            <a:r>
              <a:rPr lang="en-US" dirty="0" smtClean="0"/>
              <a:t> HCW exposed to </a:t>
            </a:r>
            <a:r>
              <a:rPr lang="en-US" b="1" dirty="0" smtClean="0">
                <a:solidFill>
                  <a:srgbClr val="92D050"/>
                </a:solidFill>
              </a:rPr>
              <a:t>SARS-CoV2 colleagues </a:t>
            </a:r>
          </a:p>
          <a:p>
            <a:pPr marL="0" indent="0">
              <a:buNone/>
            </a:pPr>
            <a:endParaRPr lang="en-US" dirty="0" smtClean="0"/>
          </a:p>
          <a:p>
            <a:pPr marL="0" indent="0">
              <a:buNone/>
            </a:pPr>
            <a:r>
              <a:rPr lang="en-US" dirty="0"/>
              <a:t> </a:t>
            </a:r>
            <a:r>
              <a:rPr lang="en-US" dirty="0" smtClean="0"/>
              <a:t> </a:t>
            </a:r>
            <a:r>
              <a:rPr lang="en-US" dirty="0" smtClean="0">
                <a:solidFill>
                  <a:srgbClr val="C00000"/>
                </a:solidFill>
              </a:rPr>
              <a:t>During the first period (February 3</a:t>
            </a:r>
            <a:r>
              <a:rPr lang="en-US" baseline="30000" dirty="0" smtClean="0">
                <a:solidFill>
                  <a:srgbClr val="C00000"/>
                </a:solidFill>
              </a:rPr>
              <a:t>th</a:t>
            </a:r>
            <a:r>
              <a:rPr lang="en-US" dirty="0" smtClean="0">
                <a:solidFill>
                  <a:srgbClr val="C00000"/>
                </a:solidFill>
              </a:rPr>
              <a:t> to March 18</a:t>
            </a:r>
            <a:r>
              <a:rPr lang="en-US" baseline="30000" dirty="0" smtClean="0">
                <a:solidFill>
                  <a:srgbClr val="C00000"/>
                </a:solidFill>
              </a:rPr>
              <a:t>th </a:t>
            </a:r>
            <a:r>
              <a:rPr lang="en-US" dirty="0" smtClean="0">
                <a:solidFill>
                  <a:srgbClr val="C00000"/>
                </a:solidFill>
              </a:rPr>
              <a:t>2020)</a:t>
            </a:r>
          </a:p>
          <a:p>
            <a:pPr lvl="1"/>
            <a:r>
              <a:rPr lang="en-US" dirty="0" smtClean="0"/>
              <a:t>Mainly exposures to </a:t>
            </a:r>
            <a:r>
              <a:rPr lang="en-US" b="1" dirty="0" smtClean="0">
                <a:solidFill>
                  <a:srgbClr val="8B56A4"/>
                </a:solidFill>
              </a:rPr>
              <a:t>SARS-CoV2 patients </a:t>
            </a:r>
            <a:endParaRPr lang="en-US" dirty="0" smtClean="0"/>
          </a:p>
          <a:p>
            <a:pPr lvl="2">
              <a:tabLst>
                <a:tab pos="1162050" algn="l"/>
              </a:tabLst>
            </a:pPr>
            <a:r>
              <a:rPr lang="en-US" dirty="0" smtClean="0"/>
              <a:t>	No exposure in the Front line units as adherence to PPI was high among HCW</a:t>
            </a:r>
          </a:p>
          <a:p>
            <a:pPr lvl="2"/>
            <a:r>
              <a:rPr lang="en-US" dirty="0" smtClean="0"/>
              <a:t>Exposures occurred </a:t>
            </a:r>
            <a:r>
              <a:rPr lang="en-US" b="1" dirty="0" smtClean="0">
                <a:solidFill>
                  <a:srgbClr val="8B56A4"/>
                </a:solidFill>
              </a:rPr>
              <a:t>outside the Front line units with unidentified SARS-CoV2 patients </a:t>
            </a:r>
            <a:endParaRPr lang="en-US" dirty="0"/>
          </a:p>
          <a:p>
            <a:pPr marL="914400" lvl="2" indent="0">
              <a:buNone/>
            </a:pPr>
            <a:r>
              <a:rPr lang="en-US" dirty="0" smtClean="0"/>
              <a:t>   HCW were not systematically wearing masks in these units which were not supposed to receive  SARS-CoV2 infected patients. </a:t>
            </a:r>
          </a:p>
          <a:p>
            <a:pPr marL="457200" lvl="1" indent="0">
              <a:buNone/>
            </a:pPr>
            <a:endParaRPr lang="en-US" sz="1800" dirty="0" smtClean="0"/>
          </a:p>
          <a:p>
            <a:endParaRPr lang="en-US" dirty="0"/>
          </a:p>
        </p:txBody>
      </p:sp>
    </p:spTree>
    <p:extLst>
      <p:ext uri="{BB962C8B-B14F-4D97-AF65-F5344CB8AC3E}">
        <p14:creationId xmlns:p14="http://schemas.microsoft.com/office/powerpoint/2010/main" val="1271914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A25A1A-F4AC-5040-A0A5-23F2C1574908}"/>
              </a:ext>
            </a:extLst>
          </p:cNvPr>
          <p:cNvSpPr/>
          <p:nvPr/>
        </p:nvSpPr>
        <p:spPr>
          <a:xfrm>
            <a:off x="0" y="6606540"/>
            <a:ext cx="12192000" cy="251460"/>
          </a:xfrm>
          <a:prstGeom prst="rect">
            <a:avLst/>
          </a:prstGeom>
          <a:gradFill flip="none" rotWithShape="1">
            <a:gsLst>
              <a:gs pos="0">
                <a:srgbClr val="8B5686"/>
              </a:gs>
              <a:gs pos="100000">
                <a:srgbClr val="204394"/>
              </a:gs>
              <a:gs pos="100000">
                <a:srgbClr val="43527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873" y="292267"/>
            <a:ext cx="1304420" cy="1304069"/>
          </a:xfrm>
          <a:prstGeom prst="rect">
            <a:avLst/>
          </a:prstGeom>
        </p:spPr>
      </p:pic>
      <p:sp>
        <p:nvSpPr>
          <p:cNvPr id="9" name="TextBox 8">
            <a:extLst>
              <a:ext uri="{FF2B5EF4-FFF2-40B4-BE49-F238E27FC236}">
                <a16:creationId xmlns:a16="http://schemas.microsoft.com/office/drawing/2014/main" id="{82867963-52B0-9240-99B8-BFCAD59FD639}"/>
              </a:ext>
            </a:extLst>
          </p:cNvPr>
          <p:cNvSpPr txBox="1"/>
          <p:nvPr/>
        </p:nvSpPr>
        <p:spPr>
          <a:xfrm>
            <a:off x="399347" y="554661"/>
            <a:ext cx="8970795" cy="584775"/>
          </a:xfrm>
          <a:prstGeom prst="rect">
            <a:avLst/>
          </a:prstGeom>
          <a:noFill/>
        </p:spPr>
        <p:txBody>
          <a:bodyPr wrap="square" rtlCol="0">
            <a:spAutoFit/>
          </a:bodyPr>
          <a:lstStyle/>
          <a:p>
            <a:pPr algn="just"/>
            <a:r>
              <a:rPr lang="en-US" sz="3200" dirty="0" err="1" smtClean="0">
                <a:solidFill>
                  <a:srgbClr val="8B5686"/>
                </a:solidFill>
              </a:rPr>
              <a:t>CoV</a:t>
            </a:r>
            <a:r>
              <a:rPr lang="en-US" sz="3200" dirty="0" smtClean="0">
                <a:solidFill>
                  <a:srgbClr val="8B5686"/>
                </a:solidFill>
              </a:rPr>
              <a:t>-CONTACT study: </a:t>
            </a:r>
            <a:r>
              <a:rPr lang="en-US" sz="3200" b="1" dirty="0" smtClean="0">
                <a:solidFill>
                  <a:srgbClr val="8B5686"/>
                </a:solidFill>
              </a:rPr>
              <a:t>Results and outcome</a:t>
            </a:r>
            <a:endParaRPr lang="en-US" sz="3200" b="1" dirty="0">
              <a:solidFill>
                <a:srgbClr val="8B5686"/>
              </a:solidFill>
            </a:endParaRPr>
          </a:p>
        </p:txBody>
      </p:sp>
      <p:sp>
        <p:nvSpPr>
          <p:cNvPr id="4" name="Espace réservé du contenu 3"/>
          <p:cNvSpPr>
            <a:spLocks noGrp="1"/>
          </p:cNvSpPr>
          <p:nvPr>
            <p:ph idx="1"/>
          </p:nvPr>
        </p:nvSpPr>
        <p:spPr>
          <a:xfrm>
            <a:off x="399347" y="1139436"/>
            <a:ext cx="11489946" cy="4804164"/>
          </a:xfrm>
        </p:spPr>
        <p:txBody>
          <a:bodyPr>
            <a:noAutofit/>
          </a:bodyPr>
          <a:lstStyle/>
          <a:p>
            <a:pPr marL="457200" lvl="1" indent="0">
              <a:buNone/>
            </a:pPr>
            <a:endParaRPr lang="en-US" sz="1800" dirty="0" smtClean="0"/>
          </a:p>
          <a:p>
            <a:pPr marL="457200" lvl="1" indent="-192088">
              <a:buNone/>
            </a:pPr>
            <a:r>
              <a:rPr lang="en-US" b="1" dirty="0" smtClean="0">
                <a:solidFill>
                  <a:srgbClr val="C00000"/>
                </a:solidFill>
              </a:rPr>
              <a:t>After March 18</a:t>
            </a:r>
            <a:r>
              <a:rPr lang="en-US" b="1" baseline="30000" dirty="0" smtClean="0">
                <a:solidFill>
                  <a:srgbClr val="C00000"/>
                </a:solidFill>
              </a:rPr>
              <a:t>th</a:t>
            </a:r>
            <a:r>
              <a:rPr lang="en-US" b="1" dirty="0" smtClean="0">
                <a:solidFill>
                  <a:srgbClr val="C00000"/>
                </a:solidFill>
              </a:rPr>
              <a:t> 2020 </a:t>
            </a:r>
            <a:r>
              <a:rPr lang="en-US" b="1" dirty="0" smtClean="0"/>
              <a:t>and generalization of the use of masks in ALL care units </a:t>
            </a:r>
          </a:p>
          <a:p>
            <a:pPr marL="457200" lvl="1" indent="0">
              <a:buNone/>
            </a:pPr>
            <a:endParaRPr lang="en-US" dirty="0" smtClean="0"/>
          </a:p>
          <a:p>
            <a:pPr lvl="1"/>
            <a:r>
              <a:rPr lang="en-US" dirty="0" smtClean="0"/>
              <a:t>No longer at-risk exposures to SARS-</a:t>
            </a:r>
            <a:r>
              <a:rPr lang="en-US" dirty="0" err="1" smtClean="0"/>
              <a:t>CoV</a:t>
            </a:r>
            <a:r>
              <a:rPr lang="en-US" dirty="0" smtClean="0"/>
              <a:t> 2 patients</a:t>
            </a:r>
          </a:p>
          <a:p>
            <a:pPr lvl="1"/>
            <a:r>
              <a:rPr lang="en-US" dirty="0" smtClean="0"/>
              <a:t>Exposure to </a:t>
            </a:r>
            <a:r>
              <a:rPr lang="en-US" b="1" dirty="0" smtClean="0">
                <a:solidFill>
                  <a:srgbClr val="92D050"/>
                </a:solidFill>
              </a:rPr>
              <a:t>SARS-CoV2 colleagues during mask release situations </a:t>
            </a:r>
          </a:p>
          <a:p>
            <a:pPr lvl="3"/>
            <a:r>
              <a:rPr lang="en-US" sz="2000" dirty="0" smtClean="0"/>
              <a:t>Professional meetings</a:t>
            </a:r>
          </a:p>
          <a:p>
            <a:pPr lvl="3"/>
            <a:r>
              <a:rPr lang="en-US" sz="2000" dirty="0" smtClean="0"/>
              <a:t>Lunch +++ </a:t>
            </a:r>
          </a:p>
          <a:p>
            <a:pPr lvl="3"/>
            <a:r>
              <a:rPr lang="en-US" sz="2000" dirty="0" smtClean="0"/>
              <a:t>Friendly moments</a:t>
            </a:r>
          </a:p>
          <a:p>
            <a:pPr marL="457200" lvl="1" indent="0">
              <a:buNone/>
            </a:pPr>
            <a:endParaRPr lang="en-US" dirty="0"/>
          </a:p>
        </p:txBody>
      </p:sp>
    </p:spTree>
    <p:extLst>
      <p:ext uri="{BB962C8B-B14F-4D97-AF65-F5344CB8AC3E}">
        <p14:creationId xmlns:p14="http://schemas.microsoft.com/office/powerpoint/2010/main" val="3105316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oVER PPT Template" id="{CD35A0A9-D773-6240-BAE3-0BCF926576F9}" vid="{5BFF3941-FC69-2E4C-81A0-3976631BEB5C}"/>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CCB36C12C73D4D84B1ACAE12F78476" ma:contentTypeVersion="7" ma:contentTypeDescription="Create a new document." ma:contentTypeScope="" ma:versionID="05ea2c8e4963ed81cbb5133937a937e7">
  <xsd:schema xmlns:xsd="http://www.w3.org/2001/XMLSchema" xmlns:xs="http://www.w3.org/2001/XMLSchema" xmlns:p="http://schemas.microsoft.com/office/2006/metadata/properties" xmlns:ns2="741c6262-135c-423c-943b-49b12a231b47" targetNamespace="http://schemas.microsoft.com/office/2006/metadata/properties" ma:root="true" ma:fieldsID="e4e1a2abe126899ca3d6ff660d48bfb4" ns2:_="">
    <xsd:import namespace="741c6262-135c-423c-943b-49b12a231b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1c6262-135c-423c-943b-49b12a231b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9F518F-1AF1-4FDA-AB6E-46497E9FB292}">
  <ds:schemaRefs>
    <ds:schemaRef ds:uri="741c6262-135c-423c-943b-49b12a231b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5D38A3-8430-4F30-94DF-4685E09A9D2A}">
  <ds:schemaRefs>
    <ds:schemaRef ds:uri="http://schemas.microsoft.com/sharepoint/v3/contenttype/forms"/>
  </ds:schemaRefs>
</ds:datastoreItem>
</file>

<file path=customXml/itemProps3.xml><?xml version="1.0" encoding="utf-8"?>
<ds:datastoreItem xmlns:ds="http://schemas.openxmlformats.org/officeDocument/2006/customXml" ds:itemID="{AA396E34-CCC7-48C9-9079-50C69C687C0E}">
  <ds:schemaRefs>
    <ds:schemaRef ds:uri="741c6262-135c-423c-943b-49b12a231b47"/>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3858</TotalTime>
  <Words>3038</Words>
  <Application>Microsoft Office PowerPoint</Application>
  <PresentationFormat>Grand écran</PresentationFormat>
  <Paragraphs>349</Paragraphs>
  <Slides>35</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Arial</vt:lpstr>
      <vt:lpstr>Calibri</vt:lpstr>
      <vt:lpstr>Calibri Light</vt:lpstr>
      <vt:lpstr>Cambria Math</vt:lpstr>
      <vt:lpstr>Courier New</vt:lpstr>
      <vt:lpstr>Neris</vt:lpstr>
      <vt:lpstr>Times New Roman</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Melanie Hoste</dc:creator>
  <cp:lastModifiedBy>DUVAL Xavier marie</cp:lastModifiedBy>
  <cp:revision>110</cp:revision>
  <dcterms:created xsi:type="dcterms:W3CDTF">2020-03-04T17:03:24Z</dcterms:created>
  <dcterms:modified xsi:type="dcterms:W3CDTF">2023-06-06T10:01:14Z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0x01010076CCB36C12C73D4D84B1ACAE12F78476</vt:lpwstr>
  </property>
</Properties>
</file>