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5" r:id="rId3"/>
    <p:sldMasterId id="2147483712" r:id="rId4"/>
    <p:sldMasterId id="2147483745" r:id="rId5"/>
    <p:sldMasterId id="2147483758" r:id="rId6"/>
    <p:sldMasterId id="2147483792" r:id="rId7"/>
    <p:sldMasterId id="2147483963" r:id="rId8"/>
    <p:sldMasterId id="2147484061" r:id="rId9"/>
    <p:sldMasterId id="2147484112" r:id="rId10"/>
  </p:sldMasterIdLst>
  <p:notesMasterIdLst>
    <p:notesMasterId r:id="rId25"/>
  </p:notesMasterIdLst>
  <p:handoutMasterIdLst>
    <p:handoutMasterId r:id="rId26"/>
  </p:handoutMasterIdLst>
  <p:sldIdLst>
    <p:sldId id="451" r:id="rId11"/>
    <p:sldId id="634" r:id="rId12"/>
    <p:sldId id="748" r:id="rId13"/>
    <p:sldId id="742" r:id="rId14"/>
    <p:sldId id="743" r:id="rId15"/>
    <p:sldId id="747" r:id="rId16"/>
    <p:sldId id="750" r:id="rId17"/>
    <p:sldId id="749" r:id="rId18"/>
    <p:sldId id="751" r:id="rId19"/>
    <p:sldId id="745" r:id="rId20"/>
    <p:sldId id="753" r:id="rId21"/>
    <p:sldId id="746" r:id="rId22"/>
    <p:sldId id="752" r:id="rId23"/>
    <p:sldId id="388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00"/>
    <a:srgbClr val="0070C0"/>
    <a:srgbClr val="FFEFE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2" autoAdjust="0"/>
    <p:restoredTop sz="94637" autoAdjust="0"/>
  </p:normalViewPr>
  <p:slideViewPr>
    <p:cSldViewPr>
      <p:cViewPr varScale="1">
        <p:scale>
          <a:sx n="74" d="100"/>
          <a:sy n="74" d="100"/>
        </p:scale>
        <p:origin x="212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5076" y="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7488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7488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FEC7DBF6-51B3-444F-9C3A-BAF55179B940}" type="datetimeFigureOut">
              <a:rPr lang="fr-FR" smtClean="0"/>
              <a:t>17/07/2020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151"/>
            <a:ext cx="2946065" cy="497488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092" y="9429151"/>
            <a:ext cx="2946065" cy="497488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7ABA211A-8BEC-43F4-8206-162BBE927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241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6E85CB2-D50B-46A6-BC51-3661C91AA64B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328B7D0-884D-490F-AF6E-321A4F19B7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B7D0-884D-490F-AF6E-321A4F19B7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0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B7D0-884D-490F-AF6E-321A4F19B7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B7D0-884D-490F-AF6E-321A4F19B7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6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71135"/>
            <a:ext cx="7772400" cy="1765830"/>
          </a:xfrm>
        </p:spPr>
        <p:txBody>
          <a:bodyPr anchor="ctr"/>
          <a:lstStyle>
            <a:lvl1pPr algn="r">
              <a:defRPr sz="3600">
                <a:effectLst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20574"/>
            <a:ext cx="7772400" cy="1655762"/>
          </a:xfrm>
        </p:spPr>
        <p:txBody>
          <a:bodyPr anchor="ctr"/>
          <a:lstStyle>
            <a:lvl1pPr marL="0" indent="0" algn="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Museo 5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2301-1BF6-4033-8480-0C8991D61D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7430"/>
            <a:ext cx="4182533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0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6686550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>
              <a:defRPr/>
            </a:pPr>
            <a:fld id="{A60E320C-5385-43DF-B951-862BDE02C4F7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5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6686550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E320C-5385-43DF-B951-862BDE02C4F7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796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5"/>
            <a:ext cx="8496944" cy="4320480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323528" y="5589240"/>
            <a:ext cx="8496944" cy="536923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686550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C5EC5-F4CF-46B9-8ECF-1D76BF2CB3BF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812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3212976"/>
            <a:ext cx="4185842" cy="2913187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700720" y="3212976"/>
            <a:ext cx="4185842" cy="2913187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5"/>
            <a:ext cx="8496944" cy="1944216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3"/>
          </p:nvPr>
        </p:nvSpPr>
        <p:spPr>
          <a:xfrm>
            <a:off x="6686550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46A25-7DE2-4021-8C21-4B49DB5588FC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405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323528" y="1127342"/>
            <a:ext cx="4185842" cy="4998821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634630" y="1127342"/>
            <a:ext cx="4185842" cy="5000400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3"/>
          </p:nvPr>
        </p:nvSpPr>
        <p:spPr>
          <a:xfrm>
            <a:off x="6686550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F616D-818B-4E0D-AC68-AF6FD5F4007B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55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, imag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4"/>
            <a:ext cx="4185842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99762" y="4725144"/>
            <a:ext cx="4186800" cy="14010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fr-FR" noProof="0" dirty="0"/>
              <a:t>Cliquez pour modifier le style du titre</a:t>
            </a:r>
            <a:endParaRPr lang="en-US" noProof="0" dirty="0"/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99762" y="1124744"/>
            <a:ext cx="4186800" cy="339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686550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3F91F-D521-46DD-BC10-A6B6A57079DE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356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, tabl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5"/>
            <a:ext cx="8496000" cy="1296143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257439" y="2636912"/>
            <a:ext cx="8496000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fr-FR" noProof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7439" y="5301208"/>
            <a:ext cx="8496000" cy="82495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fr-FR" noProof="0" dirty="0"/>
              <a:t>Cliquez pour modifier le style du titre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4"/>
          </p:nvPr>
        </p:nvSpPr>
        <p:spPr>
          <a:xfrm>
            <a:off x="6686550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511DB-26EE-41EC-9E7C-597305D1B195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964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259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5"/>
            <a:ext cx="8496944" cy="4320480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323528" y="5589240"/>
            <a:ext cx="8496944" cy="536923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/>
              <a:t>Reference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270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3212976"/>
            <a:ext cx="4185842" cy="2913187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700720" y="3212976"/>
            <a:ext cx="4185842" cy="2913187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5"/>
            <a:ext cx="8496944" cy="1944216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75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2301-1BF6-4033-8480-0C8991D61D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84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323528" y="1127342"/>
            <a:ext cx="4185842" cy="4998821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634630" y="1127342"/>
            <a:ext cx="4185842" cy="5000400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49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, imag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4"/>
            <a:ext cx="4185842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699762" y="4725144"/>
            <a:ext cx="4186800" cy="14010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en-US" noProof="0" dirty="0"/>
              <a:t>Legend</a:t>
            </a:r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99762" y="1124744"/>
            <a:ext cx="4186800" cy="339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26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, tabl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5"/>
            <a:ext cx="8496000" cy="1296143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257439" y="2636912"/>
            <a:ext cx="8496000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57439" y="5301208"/>
            <a:ext cx="8496000" cy="82495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en-US" noProof="0" dirty="0"/>
              <a:t>Legend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283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790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5"/>
            <a:ext cx="8496944" cy="4320480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323528" y="5589240"/>
            <a:ext cx="8496944" cy="536923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/>
              <a:t>Reference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275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3212976"/>
            <a:ext cx="4185842" cy="2913187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700720" y="3212976"/>
            <a:ext cx="4185842" cy="2913187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5"/>
            <a:ext cx="8496944" cy="1944216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463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323528" y="1127342"/>
            <a:ext cx="4185842" cy="4998821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634630" y="1127342"/>
            <a:ext cx="4185842" cy="5000400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224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, imag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4"/>
            <a:ext cx="4185842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699762" y="4725144"/>
            <a:ext cx="4186800" cy="14010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en-US" noProof="0" dirty="0"/>
              <a:t>Legend</a:t>
            </a:r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99762" y="1124744"/>
            <a:ext cx="4186800" cy="339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468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, tabl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5"/>
            <a:ext cx="8496000" cy="1296143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257439" y="2636912"/>
            <a:ext cx="8496000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57439" y="5301208"/>
            <a:ext cx="8496000" cy="82495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en-US" noProof="0" dirty="0"/>
              <a:t>Legend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349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24200" y="64357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FF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MS PGothic" pitchFamily="34" charset="-128"/>
              </a:rPr>
              <a:t>Confidential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1763712" y="4797425"/>
            <a:ext cx="6480695" cy="79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>
                <a:solidFill>
                  <a:srgbClr val="8064A2"/>
                </a:solidFill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4285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B3D0-D088-4618-B846-36965597B428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2301-1BF6-4033-8480-0C8991D61D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31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57D1-C3F5-4F64-8B07-9B13B5A257E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7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65F2D-7B48-4613-9783-A13B19A845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60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50310-98D8-4EA2-BC1E-A2421AA5057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54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7190D-3DDD-4CAB-90C6-A1A8750A8D9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79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E2F8-26F0-44F5-829C-03BACD3E690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17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07F9-DC01-41F2-8C32-B72917B393D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13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461C8-4AC3-4E7A-9ABB-55C72F191BE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58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42C6-01C2-4F9A-A4C1-F461DFB8409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18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573C-C144-4111-BE25-764E102AF37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04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EE378-4843-4273-AD40-D78967D7500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4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2301-1BF6-4033-8480-0C8991D61D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52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CE2DC-2CDC-4398-B704-D23482D5D3A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10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256584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4838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4464497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323528" y="5589240"/>
            <a:ext cx="8496944" cy="536923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/>
              <a:t>Reference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313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323528" y="980728"/>
            <a:ext cx="4185842" cy="5145435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err="1"/>
              <a:t>Cinquième</a:t>
            </a:r>
            <a:r>
              <a:rPr lang="en-US" noProof="0"/>
              <a:t> niveau&gt;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634630" y="980682"/>
            <a:ext cx="4185842" cy="5147060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6234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, imag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4"/>
            <a:ext cx="4185842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699762" y="4725144"/>
            <a:ext cx="4186800" cy="14010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en-US" noProof="0" dirty="0"/>
              <a:t>Legend</a:t>
            </a:r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99762" y="1124744"/>
            <a:ext cx="4186800" cy="339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5365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, tabl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5"/>
            <a:ext cx="8496000" cy="1296143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686872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00A2E-F9D8-47B7-8E1A-054653110750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257439" y="2636912"/>
            <a:ext cx="8496000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57439" y="5301208"/>
            <a:ext cx="8496000" cy="82495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en-US" noProof="0" dirty="0"/>
              <a:t>Legend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sz="3600" dirty="0">
                <a:latin typeface="+mj-lt"/>
              </a:rPr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313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64E62A-2482-42BF-8D10-5D47D4806A42}" type="datetimeFigureOut">
              <a:rPr lang="fr-FR" smtClean="0">
                <a:solidFill>
                  <a:prstClr val="black"/>
                </a:solidFill>
                <a:ea typeface="MS PGothic" pitchFamily="34" charset="-128"/>
              </a:rPr>
              <a:pPr/>
              <a:t>17/07/2020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39CB45-13AD-4033-829D-D53501A384F1}" type="slidenum">
              <a:rPr lang="fr-FR" smtClean="0">
                <a:solidFill>
                  <a:prstClr val="black"/>
                </a:solidFill>
                <a:ea typeface="MS PGothic" pitchFamily="34" charset="-128"/>
              </a:rPr>
              <a:pPr/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522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31" y="1124746"/>
            <a:ext cx="8496944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6686550" y="643573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E320C-5385-43DF-B951-862BDE02C4F7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733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, contenu et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31" y="1124745"/>
            <a:ext cx="8496944" cy="4320480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323531" y="5589246"/>
            <a:ext cx="8496944" cy="536923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686550" y="643573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C5EC5-F4CF-46B9-8ECF-1D76BF2CB3BF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2423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3212982"/>
            <a:ext cx="4185842" cy="2913187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700720" y="3212982"/>
            <a:ext cx="4185842" cy="2913187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23531" y="1124745"/>
            <a:ext cx="8496944" cy="1944216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3"/>
          </p:nvPr>
        </p:nvSpPr>
        <p:spPr>
          <a:xfrm>
            <a:off x="6686550" y="643573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46A25-7DE2-4021-8C21-4B49DB5588FC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82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2007-51BE-4EF5-8FFA-7F67453EB30F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2301-1BF6-4033-8480-0C8991D61D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8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323528" y="1127344"/>
            <a:ext cx="4185842" cy="4998821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634630" y="1127342"/>
            <a:ext cx="4185842" cy="5000400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3"/>
          </p:nvPr>
        </p:nvSpPr>
        <p:spPr>
          <a:xfrm>
            <a:off x="6686550" y="643573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F616D-818B-4E0D-AC68-AF6FD5F4007B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19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 contenu, imag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6"/>
            <a:ext cx="4185842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99762" y="4725150"/>
            <a:ext cx="4186800" cy="14010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fr-FR" noProof="0" dirty="0"/>
              <a:t>Cliquez pour modifier le style du titre</a:t>
            </a:r>
            <a:endParaRPr lang="en-US" noProof="0" dirty="0"/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99762" y="1124744"/>
            <a:ext cx="4186800" cy="339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686550" y="643573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3F91F-D521-46DD-BC10-A6B6A57079DE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725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, tabl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8"/>
            <a:ext cx="8496000" cy="1296143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257439" y="2636912"/>
            <a:ext cx="8496000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fr-FR" noProof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7439" y="5301214"/>
            <a:ext cx="8496000" cy="82495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fr-FR" noProof="0" dirty="0"/>
              <a:t>Cliquez pour modifier le style du titre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4"/>
          </p:nvPr>
        </p:nvSpPr>
        <p:spPr>
          <a:xfrm>
            <a:off x="6686550" y="643573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511DB-26EE-41EC-9E7C-597305D1B195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594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31" y="1124746"/>
            <a:ext cx="8496944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6686550" y="643573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E320C-5385-43DF-B951-862BDE02C4F7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5164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, contenu et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31" y="1124745"/>
            <a:ext cx="8496944" cy="4320480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323531" y="5589246"/>
            <a:ext cx="8496944" cy="536923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686550" y="643573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C5EC5-F4CF-46B9-8ECF-1D76BF2CB3BF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0996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3212982"/>
            <a:ext cx="4185842" cy="2913187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700720" y="3212982"/>
            <a:ext cx="4185842" cy="2913187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23531" y="1124745"/>
            <a:ext cx="8496944" cy="1944216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3"/>
          </p:nvPr>
        </p:nvSpPr>
        <p:spPr>
          <a:xfrm>
            <a:off x="6686550" y="643573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46A25-7DE2-4021-8C21-4B49DB5588FC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017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323528" y="1127344"/>
            <a:ext cx="4185842" cy="4998821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634630" y="1127342"/>
            <a:ext cx="4185842" cy="5000400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3"/>
          </p:nvPr>
        </p:nvSpPr>
        <p:spPr>
          <a:xfrm>
            <a:off x="6686550" y="643573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F616D-818B-4E0D-AC68-AF6FD5F4007B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28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 contenu, imag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6"/>
            <a:ext cx="4185842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99762" y="4725150"/>
            <a:ext cx="4186800" cy="14010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fr-FR" noProof="0" dirty="0"/>
              <a:t>Cliquez pour modifier le style du titre</a:t>
            </a:r>
            <a:endParaRPr lang="en-US" noProof="0" dirty="0"/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99762" y="1124744"/>
            <a:ext cx="4186800" cy="339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686550" y="643573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3F91F-D521-46DD-BC10-A6B6A57079DE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6580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, tabl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8"/>
            <a:ext cx="8496000" cy="1296143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257439" y="2636912"/>
            <a:ext cx="8496000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fr-FR" noProof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7439" y="5301214"/>
            <a:ext cx="8496000" cy="82495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fr-FR" noProof="0" dirty="0"/>
              <a:t>Cliquez pour modifier le style du titre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4"/>
          </p:nvPr>
        </p:nvSpPr>
        <p:spPr>
          <a:xfrm>
            <a:off x="6686550" y="643573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511DB-26EE-41EC-9E7C-597305D1B195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073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0" y="0"/>
            <a:ext cx="9144000" cy="5289550"/>
            <a:chOff x="0" y="0"/>
            <a:chExt cx="5760" cy="3332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5293"/>
                </a:solidFill>
              </a:endParaRPr>
            </a:p>
          </p:txBody>
        </p:sp>
        <p:pic>
          <p:nvPicPr>
            <p:cNvPr id="3089" name="Picture 17" descr="HM_Cellule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754"/>
              <a:ext cx="793" cy="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4375" y="2057400"/>
            <a:ext cx="2874963" cy="723900"/>
          </a:xfrm>
          <a:solidFill>
            <a:schemeClr val="bg1"/>
          </a:solidFill>
        </p:spPr>
        <p:txBody>
          <a:bodyPr anchor="ctr"/>
          <a:lstStyle>
            <a:lvl1pPr algn="ctr"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2638" y="2924175"/>
            <a:ext cx="2806700" cy="1752600"/>
          </a:xfrm>
        </p:spPr>
        <p:txBody>
          <a:bodyPr/>
          <a:lstStyle>
            <a:lvl1pPr>
              <a:spcBef>
                <a:spcPct val="0"/>
              </a:spcBef>
              <a:buFontTx/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  <p:pic>
        <p:nvPicPr>
          <p:cNvPr id="3080" name="Picture 8" descr="logo_IPasteu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6357938"/>
            <a:ext cx="8143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fld id="{D59431DD-27B1-4D2F-AFD7-8CB31941BE46}" type="slidenum">
              <a:rPr lang="fr-FR">
                <a:solidFill>
                  <a:srgbClr val="005293"/>
                </a:solidFill>
              </a:rPr>
              <a:pPr/>
              <a:t>‹N°›</a:t>
            </a:fld>
            <a:r>
              <a:rPr lang="fr-FR">
                <a:solidFill>
                  <a:srgbClr val="005293"/>
                </a:solidFill>
              </a:rPr>
              <a:t>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Intervenant   •  Titre de la présentation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jj/mm/aaaa</a:t>
            </a:r>
          </a:p>
        </p:txBody>
      </p:sp>
    </p:spTree>
    <p:extLst>
      <p:ext uri="{BB962C8B-B14F-4D97-AF65-F5344CB8AC3E}">
        <p14:creationId xmlns:p14="http://schemas.microsoft.com/office/powerpoint/2010/main" val="309022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7E9D-927C-4BFA-A678-B70668454346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2301-1BF6-4033-8480-0C8991D61D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125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CCE49B-25B4-4927-9F37-C3CD8EA6D160}" type="slidenum">
              <a:rPr lang="fr-FR">
                <a:solidFill>
                  <a:srgbClr val="005293"/>
                </a:solidFill>
              </a:rPr>
              <a:pPr/>
              <a:t>‹N°›</a:t>
            </a:fld>
            <a:r>
              <a:rPr lang="fr-FR">
                <a:solidFill>
                  <a:srgbClr val="005293"/>
                </a:solidFill>
              </a:rPr>
              <a:t>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Intervenant   •  Titre de la présentation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jj/mm/aaaa</a:t>
            </a:r>
          </a:p>
        </p:txBody>
      </p:sp>
    </p:spTree>
    <p:extLst>
      <p:ext uri="{BB962C8B-B14F-4D97-AF65-F5344CB8AC3E}">
        <p14:creationId xmlns:p14="http://schemas.microsoft.com/office/powerpoint/2010/main" val="1363282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FD0343-FDEA-4169-AEC4-B1E511368551}" type="slidenum">
              <a:rPr lang="fr-FR">
                <a:solidFill>
                  <a:srgbClr val="005293"/>
                </a:solidFill>
              </a:rPr>
              <a:pPr/>
              <a:t>‹N°›</a:t>
            </a:fld>
            <a:r>
              <a:rPr lang="fr-FR">
                <a:solidFill>
                  <a:srgbClr val="005293"/>
                </a:solidFill>
              </a:rPr>
              <a:t>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Intervenant   •  Titre de la présentation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jj/mm/aaaa</a:t>
            </a:r>
          </a:p>
        </p:txBody>
      </p:sp>
    </p:spTree>
    <p:extLst>
      <p:ext uri="{BB962C8B-B14F-4D97-AF65-F5344CB8AC3E}">
        <p14:creationId xmlns:p14="http://schemas.microsoft.com/office/powerpoint/2010/main" val="1516981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7450" y="1989138"/>
            <a:ext cx="3703638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3488" y="1989138"/>
            <a:ext cx="370522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1ACACD-6C0D-4467-B00A-1505D3EF3FC8}" type="slidenum">
              <a:rPr lang="fr-FR">
                <a:solidFill>
                  <a:srgbClr val="005293"/>
                </a:solidFill>
              </a:rPr>
              <a:pPr/>
              <a:t>‹N°›</a:t>
            </a:fld>
            <a:r>
              <a:rPr lang="fr-FR">
                <a:solidFill>
                  <a:srgbClr val="005293"/>
                </a:solidFill>
              </a:rPr>
              <a:t>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Intervenant   •  Titre de la présentation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jj/mm/aaaa</a:t>
            </a:r>
          </a:p>
        </p:txBody>
      </p:sp>
    </p:spTree>
    <p:extLst>
      <p:ext uri="{BB962C8B-B14F-4D97-AF65-F5344CB8AC3E}">
        <p14:creationId xmlns:p14="http://schemas.microsoft.com/office/powerpoint/2010/main" val="36377561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49F868-4262-4887-8DDE-731ABC3BC5D7}" type="slidenum">
              <a:rPr lang="fr-FR">
                <a:solidFill>
                  <a:srgbClr val="005293"/>
                </a:solidFill>
              </a:rPr>
              <a:pPr/>
              <a:t>‹N°›</a:t>
            </a:fld>
            <a:r>
              <a:rPr lang="fr-FR">
                <a:solidFill>
                  <a:srgbClr val="005293"/>
                </a:solidFill>
              </a:rPr>
              <a:t>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Intervenant   •  Titre de la présentation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jj/mm/aaaa</a:t>
            </a:r>
          </a:p>
        </p:txBody>
      </p:sp>
    </p:spTree>
    <p:extLst>
      <p:ext uri="{BB962C8B-B14F-4D97-AF65-F5344CB8AC3E}">
        <p14:creationId xmlns:p14="http://schemas.microsoft.com/office/powerpoint/2010/main" val="34802624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0E19F8-4606-4286-BC8A-408A2B0A85FD}" type="slidenum">
              <a:rPr lang="fr-FR">
                <a:solidFill>
                  <a:srgbClr val="005293"/>
                </a:solidFill>
              </a:rPr>
              <a:pPr/>
              <a:t>‹N°›</a:t>
            </a:fld>
            <a:r>
              <a:rPr lang="fr-FR">
                <a:solidFill>
                  <a:srgbClr val="005293"/>
                </a:solidFill>
              </a:rPr>
              <a:t>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Intervenant   •  Titre de la présentation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jj/mm/aaaa</a:t>
            </a:r>
          </a:p>
        </p:txBody>
      </p:sp>
    </p:spTree>
    <p:extLst>
      <p:ext uri="{BB962C8B-B14F-4D97-AF65-F5344CB8AC3E}">
        <p14:creationId xmlns:p14="http://schemas.microsoft.com/office/powerpoint/2010/main" val="2059101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F63E2-EF42-4453-8B57-FBBA78A73261}" type="slidenum">
              <a:rPr lang="fr-FR">
                <a:solidFill>
                  <a:srgbClr val="005293"/>
                </a:solidFill>
              </a:rPr>
              <a:pPr/>
              <a:t>‹N°›</a:t>
            </a:fld>
            <a:r>
              <a:rPr lang="fr-FR">
                <a:solidFill>
                  <a:srgbClr val="005293"/>
                </a:solidFill>
              </a:rPr>
              <a:t>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Intervenant   •  Titre de la présentation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jj/mm/aaaa</a:t>
            </a:r>
          </a:p>
        </p:txBody>
      </p:sp>
    </p:spTree>
    <p:extLst>
      <p:ext uri="{BB962C8B-B14F-4D97-AF65-F5344CB8AC3E}">
        <p14:creationId xmlns:p14="http://schemas.microsoft.com/office/powerpoint/2010/main" val="129618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85EF37-2FB1-4CD8-B8B3-D7206898282A}" type="slidenum">
              <a:rPr lang="fr-FR">
                <a:solidFill>
                  <a:srgbClr val="005293"/>
                </a:solidFill>
              </a:rPr>
              <a:pPr/>
              <a:t>‹N°›</a:t>
            </a:fld>
            <a:r>
              <a:rPr lang="fr-FR">
                <a:solidFill>
                  <a:srgbClr val="005293"/>
                </a:solidFill>
              </a:rPr>
              <a:t>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Intervenant   •  Titre de la présentation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jj/mm/aaaa</a:t>
            </a:r>
          </a:p>
        </p:txBody>
      </p:sp>
    </p:spTree>
    <p:extLst>
      <p:ext uri="{BB962C8B-B14F-4D97-AF65-F5344CB8AC3E}">
        <p14:creationId xmlns:p14="http://schemas.microsoft.com/office/powerpoint/2010/main" val="2599431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0D52F0-8D9F-42FA-B178-4E3029C77676}" type="slidenum">
              <a:rPr lang="fr-FR">
                <a:solidFill>
                  <a:srgbClr val="005293"/>
                </a:solidFill>
              </a:rPr>
              <a:pPr/>
              <a:t>‹N°›</a:t>
            </a:fld>
            <a:r>
              <a:rPr lang="fr-FR">
                <a:solidFill>
                  <a:srgbClr val="005293"/>
                </a:solidFill>
              </a:rPr>
              <a:t>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Intervenant   •  Titre de la présentation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jj/mm/aaaa</a:t>
            </a:r>
          </a:p>
        </p:txBody>
      </p:sp>
    </p:spTree>
    <p:extLst>
      <p:ext uri="{BB962C8B-B14F-4D97-AF65-F5344CB8AC3E}">
        <p14:creationId xmlns:p14="http://schemas.microsoft.com/office/powerpoint/2010/main" val="2121919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C622D1-4AA3-4227-AF70-326B540399B3}" type="slidenum">
              <a:rPr lang="fr-FR">
                <a:solidFill>
                  <a:srgbClr val="005293"/>
                </a:solidFill>
              </a:rPr>
              <a:pPr/>
              <a:t>‹N°›</a:t>
            </a:fld>
            <a:r>
              <a:rPr lang="fr-FR">
                <a:solidFill>
                  <a:srgbClr val="005293"/>
                </a:solidFill>
              </a:rPr>
              <a:t>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Intervenant   •  Titre de la présentation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jj/mm/aaaa</a:t>
            </a:r>
          </a:p>
        </p:txBody>
      </p:sp>
    </p:spTree>
    <p:extLst>
      <p:ext uri="{BB962C8B-B14F-4D97-AF65-F5344CB8AC3E}">
        <p14:creationId xmlns:p14="http://schemas.microsoft.com/office/powerpoint/2010/main" val="33012421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3688" y="187325"/>
            <a:ext cx="2105025" cy="5938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187325"/>
            <a:ext cx="6167438" cy="5938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31DA63-627C-462D-AD7F-E7F14D669534}" type="slidenum">
              <a:rPr lang="fr-FR">
                <a:solidFill>
                  <a:srgbClr val="005293"/>
                </a:solidFill>
              </a:rPr>
              <a:pPr/>
              <a:t>‹N°›</a:t>
            </a:fld>
            <a:r>
              <a:rPr lang="fr-FR">
                <a:solidFill>
                  <a:srgbClr val="005293"/>
                </a:solidFill>
              </a:rPr>
              <a:t>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Intervenant   •  Titre de la présentation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jj/mm/aaaa</a:t>
            </a:r>
          </a:p>
        </p:txBody>
      </p:sp>
    </p:spTree>
    <p:extLst>
      <p:ext uri="{BB962C8B-B14F-4D97-AF65-F5344CB8AC3E}">
        <p14:creationId xmlns:p14="http://schemas.microsoft.com/office/powerpoint/2010/main" val="330063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2301-1BF6-4033-8480-0C8991D61D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891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6686550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E320C-5385-43DF-B951-862BDE02C4F7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220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5"/>
            <a:ext cx="8496944" cy="4320480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323528" y="5589240"/>
            <a:ext cx="8496944" cy="536923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686550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C5EC5-F4CF-46B9-8ECF-1D76BF2CB3BF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2922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3212976"/>
            <a:ext cx="4185842" cy="2913187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700720" y="3212976"/>
            <a:ext cx="4185842" cy="2913187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5"/>
            <a:ext cx="8496944" cy="1944216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3"/>
          </p:nvPr>
        </p:nvSpPr>
        <p:spPr>
          <a:xfrm>
            <a:off x="6686550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46A25-7DE2-4021-8C21-4B49DB5588FC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6134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323528" y="1127342"/>
            <a:ext cx="4185842" cy="4998821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634630" y="1127342"/>
            <a:ext cx="4185842" cy="5000400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3"/>
          </p:nvPr>
        </p:nvSpPr>
        <p:spPr>
          <a:xfrm>
            <a:off x="6686550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F616D-818B-4E0D-AC68-AF6FD5F4007B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3521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, imag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4"/>
            <a:ext cx="4185842" cy="5001419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99762" y="4725144"/>
            <a:ext cx="4186800" cy="14010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fr-FR" noProof="0" dirty="0"/>
              <a:t>Cliquez pour modifier le style du titre</a:t>
            </a:r>
            <a:endParaRPr lang="en-US" noProof="0" dirty="0"/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99762" y="1124744"/>
            <a:ext cx="4186800" cy="339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686550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3F91F-D521-46DD-BC10-A6B6A57079DE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38065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, table e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257439" y="1124745"/>
            <a:ext cx="8496000" cy="1296143"/>
          </a:xfrm>
          <a:prstGeom prst="rect">
            <a:avLst/>
          </a:prstGeom>
        </p:spPr>
        <p:txBody>
          <a:bodyPr/>
          <a:lstStyle>
            <a:lvl1pPr marL="400050" indent="-400050">
              <a:buSzPct val="70000"/>
              <a:buFont typeface="Wingdings" pitchFamily="2" charset="2"/>
              <a:buChar char="v"/>
              <a:defRPr sz="3200" b="1">
                <a:solidFill>
                  <a:schemeClr val="tx2"/>
                </a:solidFill>
              </a:defRPr>
            </a:lvl1pPr>
            <a:lvl2pPr marL="776288" indent="-388938">
              <a:buFont typeface="Wingdings" pitchFamily="2" charset="2"/>
              <a:buChar char="§"/>
              <a:defRPr/>
            </a:lvl2pPr>
            <a:lvl3pPr marL="1027113" indent="-250825">
              <a:buSzPct val="105000"/>
              <a:buFont typeface="Arial" pitchFamily="34" charset="0"/>
              <a:buChar char="•"/>
              <a:defRPr/>
            </a:lvl3pPr>
            <a:lvl4pPr marL="1252538" indent="-238125">
              <a:buFont typeface="Calibri" pitchFamily="34" charset="0"/>
              <a:buChar char="−"/>
              <a:defRPr/>
            </a:lvl4pPr>
            <a:lvl5pPr marL="1528763" indent="-276225"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257439" y="2636912"/>
            <a:ext cx="8496000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fr-FR" noProof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7439" y="5301208"/>
            <a:ext cx="8496000" cy="82495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fr-FR" noProof="0" dirty="0"/>
              <a:t>Cliquez pour modifier le style du titre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23528" y="188640"/>
            <a:ext cx="84960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cap="small" baseline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4"/>
          </p:nvPr>
        </p:nvSpPr>
        <p:spPr>
          <a:xfrm>
            <a:off x="6686550" y="64357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511DB-26EE-41EC-9E7C-597305D1B195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413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2301-1BF6-4033-8480-0C8991D61D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8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017D-1D0C-4B5E-BFA3-3D16FED1B66B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2301-1BF6-4033-8480-0C8991D61D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1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3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3627"/>
            <a:ext cx="7886700" cy="4910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93623"/>
            <a:ext cx="952177" cy="276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useo 500" panose="02000000000000000000" pitchFamily="50" charset="0"/>
              </a:defRPr>
            </a:lvl1pPr>
          </a:lstStyle>
          <a:p>
            <a:fld id="{D6C912B5-4A4A-43CF-9561-0C8F301BA800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0569" y="6193623"/>
            <a:ext cx="6044339" cy="276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useo 500" panose="02000000000000000000" pitchFamily="50" charset="0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148" y="6193623"/>
            <a:ext cx="735201" cy="276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useo 500" panose="02000000000000000000" pitchFamily="50" charset="0"/>
              </a:defRPr>
            </a:lvl1pPr>
          </a:lstStyle>
          <a:p>
            <a:fld id="{144E2301-1BF6-4033-8480-0C8991D61D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8650" y="6467672"/>
            <a:ext cx="7886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>
                <a:solidFill>
                  <a:prstClr val="white">
                    <a:lumMod val="50000"/>
                  </a:prstClr>
                </a:solidFill>
              </a:rPr>
              <a:t>This document is proprietary and confidential. No part of this document may be disclosed in any manner to a third party without the prior written consent of PathoQuest SAS</a:t>
            </a:r>
            <a:endParaRPr lang="fr-FR" sz="800" b="1" i="1" dirty="0">
              <a:solidFill>
                <a:prstClr val="white">
                  <a:lumMod val="50000"/>
                </a:prstClr>
              </a:solidFill>
              <a:latin typeface="Museo 500" panose="02000000000000000000" pitchFamily="50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28650" y="6156415"/>
            <a:ext cx="7886699" cy="0"/>
          </a:xfrm>
          <a:prstGeom prst="line">
            <a:avLst/>
          </a:prstGeom>
          <a:ln w="19050">
            <a:solidFill>
              <a:srgbClr val="15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6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useo 5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53188"/>
            <a:ext cx="14414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2" descr="C:\Users\gratigny\Desktop\Image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88913"/>
            <a:ext cx="8712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75100" y="6459538"/>
            <a:ext cx="11938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55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53188"/>
            <a:ext cx="14414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2" descr="C:\Users\gratigny\Desktop\Image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88913"/>
            <a:ext cx="8712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75100" y="6459538"/>
            <a:ext cx="11938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5376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gratigny\Desktop\Image1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5" y="188640"/>
            <a:ext cx="87122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4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mag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6453188"/>
            <a:ext cx="14414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gratigny\Desktop\Image1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risscrossEtching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5" y="188640"/>
            <a:ext cx="87122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75491" y="6458978"/>
            <a:ext cx="1193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ea typeface="MS PGothic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8522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F625CC-A1D8-41C4-84FC-869555A4C000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9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mag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6453188"/>
            <a:ext cx="14414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gratigny\Desktop\Image1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5" y="188640"/>
            <a:ext cx="87122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75491" y="6458978"/>
            <a:ext cx="1193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ea typeface="MS PGothic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5526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53194"/>
            <a:ext cx="14414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2" descr="C:\Users\gratigny\Desktop\Image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6" y="188915"/>
            <a:ext cx="8712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75496" y="6459539"/>
            <a:ext cx="11930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9644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53194"/>
            <a:ext cx="14414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2" descr="C:\Users\gratigny\Desktop\Image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6" y="188915"/>
            <a:ext cx="8712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75496" y="6459539"/>
            <a:ext cx="11930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7029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5293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7325"/>
            <a:ext cx="8424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989138"/>
            <a:ext cx="7561263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	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34150"/>
            <a:ext cx="7343775" cy="144463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2000" tIns="0" rIns="3600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0F264-1984-459F-BDC4-21848E60640F}" type="slidenum">
              <a:rPr lang="fr-FR">
                <a:solidFill>
                  <a:srgbClr val="00529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r>
              <a:rPr lang="fr-FR">
                <a:solidFill>
                  <a:srgbClr val="005293"/>
                </a:solidFill>
              </a:rPr>
              <a:t>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Intervenant   •  Titre de la présentation  </a:t>
            </a:r>
            <a:r>
              <a:rPr lang="fr-FR">
                <a:solidFill>
                  <a:srgbClr val="005293"/>
                </a:solidFill>
                <a:sym typeface="Symbol" pitchFamily="18" charset="2"/>
              </a:rPr>
              <a:t> </a:t>
            </a:r>
            <a:r>
              <a:rPr lang="fr-FR">
                <a:solidFill>
                  <a:srgbClr val="005293"/>
                </a:solidFill>
              </a:rPr>
              <a:t> jj/mm/aaaa</a:t>
            </a:r>
          </a:p>
        </p:txBody>
      </p:sp>
      <p:pic>
        <p:nvPicPr>
          <p:cNvPr id="1032" name="Picture 8" descr="logo_IPasteu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6357938"/>
            <a:ext cx="8143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901700" algn="l"/>
        </a:tabLs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901700" algn="l"/>
        </a:tabLs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901700" algn="l"/>
        </a:tabLs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901700" algn="l"/>
        </a:tabLs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901700" algn="l"/>
        </a:tabLs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901700" algn="l"/>
        </a:tabLs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901700" algn="l"/>
        </a:tabLs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901700" algn="l"/>
        </a:tabLs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901700" algn="l"/>
        </a:tabLs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80000"/>
        </a:spcBef>
        <a:spcAft>
          <a:spcPct val="0"/>
        </a:spcAft>
        <a:buSzPct val="130000"/>
        <a:buBlip>
          <a:blip r:embed="rId14"/>
        </a:buBlip>
        <a:tabLst>
          <a:tab pos="354013" algn="l"/>
        </a:tabLst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50000"/>
        </a:spcBef>
        <a:spcAft>
          <a:spcPct val="0"/>
        </a:spcAft>
        <a:tabLst>
          <a:tab pos="354013" algn="l"/>
        </a:tabLst>
        <a:defRPr sz="1300">
          <a:solidFill>
            <a:schemeClr val="tx1"/>
          </a:solidFill>
          <a:latin typeface="+mn-lt"/>
          <a:cs typeface="+mn-cs"/>
        </a:defRPr>
      </a:lvl2pPr>
      <a:lvl3pPr marL="571500" indent="-207963" algn="l" rtl="0" eaLnBrk="1" fontAlgn="base" hangingPunct="1">
        <a:spcBef>
          <a:spcPct val="50000"/>
        </a:spcBef>
        <a:spcAft>
          <a:spcPct val="0"/>
        </a:spcAft>
        <a:buBlip>
          <a:blip r:embed="rId15"/>
        </a:buBlip>
        <a:tabLst>
          <a:tab pos="354013" algn="l"/>
        </a:tabLst>
        <a:defRPr sz="1300">
          <a:solidFill>
            <a:schemeClr val="tx1"/>
          </a:solidFill>
          <a:latin typeface="+mn-lt"/>
          <a:cs typeface="+mn-cs"/>
        </a:defRPr>
      </a:lvl3pPr>
      <a:lvl4pPr marL="731838" indent="-158750" algn="l" rtl="0" eaLnBrk="1" fontAlgn="base" hangingPunct="1">
        <a:spcBef>
          <a:spcPct val="30000"/>
        </a:spcBef>
        <a:spcAft>
          <a:spcPct val="0"/>
        </a:spcAft>
        <a:buFont typeface="Symbol" pitchFamily="18" charset="2"/>
        <a:buChar char="·"/>
        <a:tabLst>
          <a:tab pos="354013" algn="l"/>
        </a:tabLst>
        <a:defRPr sz="1100" b="1">
          <a:solidFill>
            <a:schemeClr val="tx1"/>
          </a:solidFill>
          <a:latin typeface="+mn-lt"/>
          <a:cs typeface="+mn-cs"/>
        </a:defRPr>
      </a:lvl4pPr>
      <a:lvl5pPr marL="742950" algn="l" rtl="0" eaLnBrk="1" fontAlgn="base" hangingPunct="1">
        <a:spcBef>
          <a:spcPct val="0"/>
        </a:spcBef>
        <a:spcAft>
          <a:spcPct val="0"/>
        </a:spcAft>
        <a:tabLst>
          <a:tab pos="354013" algn="l"/>
        </a:tabLst>
        <a:defRPr sz="1100">
          <a:solidFill>
            <a:schemeClr val="tx1"/>
          </a:solidFill>
          <a:latin typeface="+mn-lt"/>
          <a:cs typeface="+mn-cs"/>
        </a:defRPr>
      </a:lvl5pPr>
      <a:lvl6pPr marL="1200150" algn="l" rtl="0" eaLnBrk="1" fontAlgn="base" hangingPunct="1">
        <a:spcBef>
          <a:spcPct val="0"/>
        </a:spcBef>
        <a:spcAft>
          <a:spcPct val="0"/>
        </a:spcAft>
        <a:tabLst>
          <a:tab pos="354013" algn="l"/>
        </a:tabLst>
        <a:defRPr sz="1100">
          <a:solidFill>
            <a:schemeClr val="tx1"/>
          </a:solidFill>
          <a:latin typeface="+mn-lt"/>
          <a:cs typeface="+mn-cs"/>
        </a:defRPr>
      </a:lvl6pPr>
      <a:lvl7pPr marL="1657350" algn="l" rtl="0" eaLnBrk="1" fontAlgn="base" hangingPunct="1">
        <a:spcBef>
          <a:spcPct val="0"/>
        </a:spcBef>
        <a:spcAft>
          <a:spcPct val="0"/>
        </a:spcAft>
        <a:tabLst>
          <a:tab pos="354013" algn="l"/>
        </a:tabLst>
        <a:defRPr sz="1100">
          <a:solidFill>
            <a:schemeClr val="tx1"/>
          </a:solidFill>
          <a:latin typeface="+mn-lt"/>
          <a:cs typeface="+mn-cs"/>
        </a:defRPr>
      </a:lvl7pPr>
      <a:lvl8pPr marL="2114550" algn="l" rtl="0" eaLnBrk="1" fontAlgn="base" hangingPunct="1">
        <a:spcBef>
          <a:spcPct val="0"/>
        </a:spcBef>
        <a:spcAft>
          <a:spcPct val="0"/>
        </a:spcAft>
        <a:tabLst>
          <a:tab pos="354013" algn="l"/>
        </a:tabLst>
        <a:defRPr sz="1100">
          <a:solidFill>
            <a:schemeClr val="tx1"/>
          </a:solidFill>
          <a:latin typeface="+mn-lt"/>
          <a:cs typeface="+mn-cs"/>
        </a:defRPr>
      </a:lvl8pPr>
      <a:lvl9pPr marL="2571750" algn="l" rtl="0" eaLnBrk="1" fontAlgn="base" hangingPunct="1">
        <a:spcBef>
          <a:spcPct val="0"/>
        </a:spcBef>
        <a:spcAft>
          <a:spcPct val="0"/>
        </a:spcAft>
        <a:tabLst>
          <a:tab pos="354013" algn="l"/>
        </a:tabLst>
        <a:defRPr sz="1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img_fo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" y="25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179512" y="548680"/>
            <a:ext cx="9060580" cy="5871763"/>
            <a:chOff x="0" y="890"/>
            <a:chExt cx="5537" cy="3206"/>
          </a:xfrm>
        </p:grpSpPr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0" y="890"/>
              <a:ext cx="4421" cy="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5293"/>
                </a:solidFill>
              </a:endParaRPr>
            </a:p>
          </p:txBody>
        </p:sp>
        <p:grpSp>
          <p:nvGrpSpPr>
            <p:cNvPr id="9241" name="Group 25"/>
            <p:cNvGrpSpPr>
              <a:grpSpLocks/>
            </p:cNvGrpSpPr>
            <p:nvPr/>
          </p:nvGrpSpPr>
          <p:grpSpPr bwMode="auto">
            <a:xfrm>
              <a:off x="204" y="3724"/>
              <a:ext cx="5333" cy="372"/>
              <a:chOff x="204" y="3724"/>
              <a:chExt cx="5333" cy="372"/>
            </a:xfrm>
          </p:grpSpPr>
          <p:pic>
            <p:nvPicPr>
              <p:cNvPr id="9229" name="Picture 13" descr="logo_reserv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8" y="3724"/>
                <a:ext cx="979" cy="3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40" name="Picture 24" descr="120906_sig_e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3875"/>
                <a:ext cx="1306" cy="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1172" y="1470194"/>
            <a:ext cx="6696744" cy="120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Isabelle Sermet-Gaudelus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1,2,3</a:t>
            </a:r>
            <a:r>
              <a:rPr lang="en-US" sz="160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*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Sarah Temmam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160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*,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Christèle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Huon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Sylvie Behillil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5,6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Vincent Gajdos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7,8, 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Thomas Bigo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t4,9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Thibaut Lurier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10,11,12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Delphine Chrétien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Marija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Backovic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13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Agnès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Moisan-Delaunay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14, 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Flora Donati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5,6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Mélanie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Albert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5,6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Elsa Foucaud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15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Bettina Mesplées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16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Grégoire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Benoist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17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Albert Faye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18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Marc Duval-Arnould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19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Célia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Cretolle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Marina Charbit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Mélodie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Aubart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Johanne Auriau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Mathie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Lorrot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20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Dulanjalee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Kariyawasam2, Laura Fertitta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Gilles Orliaguet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2, </a:t>
            </a:r>
            <a:r>
              <a:rPr lang="en-US" sz="10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Bénédicte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Pigneur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Brigitte Bader-Meunier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Coralie Briand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16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Vincent Enouf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5,6,21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Julie Toubiana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2,3,22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Tiffany Guilleminot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23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Sylvie van der Werf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5,6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Marianne Leruez-Ville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23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Marc Eloit</a:t>
            </a:r>
            <a:r>
              <a:rPr lang="en-US" sz="105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4,24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* Equal contribution</a:t>
            </a:r>
            <a:endParaRPr lang="fr-FR" sz="10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29139" y="686272"/>
            <a:ext cx="6735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Prior infection by seasonal coronaviruses does not prevent SARS-CoV-2 infection and associated Multisystem Inflammatory Syndrome in children</a:t>
            </a:r>
            <a:endParaRPr lang="fr-FR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				</a:t>
            </a:r>
            <a:endParaRPr lang="fr-FR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9512" y="3861048"/>
            <a:ext cx="7234391" cy="2054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60494" y="2617751"/>
            <a:ext cx="632256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1-Institut Necker Enfants Malades, INSERM U 1171. Paris 75015, Paris France</a:t>
            </a:r>
          </a:p>
          <a:p>
            <a:r>
              <a:rPr lang="fr-FR" sz="800" dirty="0"/>
              <a:t>2-Hôpital Necker-Enfants Malades. Assistance Publique Hôpitaux de Paris. Paris 75015. France</a:t>
            </a:r>
          </a:p>
          <a:p>
            <a:r>
              <a:rPr lang="fr-FR" sz="800" dirty="0"/>
              <a:t>3-Université de Paris. Paris 75015, France</a:t>
            </a:r>
          </a:p>
          <a:p>
            <a:r>
              <a:rPr lang="fr-FR" sz="800" dirty="0"/>
              <a:t>4-Pathogen </a:t>
            </a:r>
            <a:r>
              <a:rPr lang="fr-FR" sz="800" dirty="0" err="1"/>
              <a:t>Discovery</a:t>
            </a:r>
            <a:r>
              <a:rPr lang="fr-FR" sz="800" dirty="0"/>
              <a:t> </a:t>
            </a:r>
            <a:r>
              <a:rPr lang="fr-FR" sz="800" dirty="0" err="1"/>
              <a:t>Laboratory</a:t>
            </a:r>
            <a:r>
              <a:rPr lang="fr-FR" sz="800" dirty="0"/>
              <a:t>, </a:t>
            </a:r>
            <a:r>
              <a:rPr lang="fr-FR" sz="800" dirty="0" err="1"/>
              <a:t>Department</a:t>
            </a:r>
            <a:r>
              <a:rPr lang="fr-FR" sz="800" dirty="0"/>
              <a:t> of </a:t>
            </a:r>
            <a:r>
              <a:rPr lang="fr-FR" sz="800" dirty="0" err="1"/>
              <a:t>Virology</a:t>
            </a:r>
            <a:r>
              <a:rPr lang="fr-FR" sz="800" dirty="0"/>
              <a:t>, Institut Pasteur, Paris, France </a:t>
            </a:r>
          </a:p>
          <a:p>
            <a:r>
              <a:rPr lang="fr-FR" sz="800" dirty="0"/>
              <a:t>5-Molecular </a:t>
            </a:r>
            <a:r>
              <a:rPr lang="fr-FR" sz="800" dirty="0" err="1"/>
              <a:t>Genetics</a:t>
            </a:r>
            <a:r>
              <a:rPr lang="fr-FR" sz="800" dirty="0"/>
              <a:t> of RNA </a:t>
            </a:r>
            <a:r>
              <a:rPr lang="fr-FR" sz="800" dirty="0" err="1"/>
              <a:t>Viruses</a:t>
            </a:r>
            <a:r>
              <a:rPr lang="fr-FR" sz="800" dirty="0"/>
              <a:t>, </a:t>
            </a:r>
            <a:r>
              <a:rPr lang="fr-FR" sz="800" dirty="0" err="1"/>
              <a:t>Department</a:t>
            </a:r>
            <a:r>
              <a:rPr lang="fr-FR" sz="800" dirty="0"/>
              <a:t> of </a:t>
            </a:r>
            <a:r>
              <a:rPr lang="fr-FR" sz="800" dirty="0" err="1"/>
              <a:t>Virology</a:t>
            </a:r>
            <a:r>
              <a:rPr lang="fr-FR" sz="800" dirty="0"/>
              <a:t>, CNRS UMR3569, </a:t>
            </a:r>
            <a:r>
              <a:rPr lang="fr-FR" sz="800" dirty="0" err="1"/>
              <a:t>University</a:t>
            </a:r>
            <a:r>
              <a:rPr lang="fr-FR" sz="800" dirty="0"/>
              <a:t> of Paris, Institut Pasteur, Paris, France</a:t>
            </a:r>
          </a:p>
          <a:p>
            <a:r>
              <a:rPr lang="fr-FR" sz="800" dirty="0"/>
              <a:t>6-National Reference Center for </a:t>
            </a:r>
            <a:r>
              <a:rPr lang="fr-FR" sz="800" dirty="0" err="1"/>
              <a:t>Respiratory</a:t>
            </a:r>
            <a:r>
              <a:rPr lang="fr-FR" sz="800" dirty="0"/>
              <a:t> </a:t>
            </a:r>
            <a:r>
              <a:rPr lang="fr-FR" sz="800" dirty="0" err="1"/>
              <a:t>Viruses</a:t>
            </a:r>
            <a:r>
              <a:rPr lang="fr-FR" sz="800" dirty="0"/>
              <a:t>, Institut Pasteur, Paris, France</a:t>
            </a:r>
          </a:p>
          <a:p>
            <a:r>
              <a:rPr lang="fr-FR" sz="800" dirty="0"/>
              <a:t>7-Hôpital Antoine </a:t>
            </a:r>
            <a:r>
              <a:rPr lang="fr-FR" sz="800" dirty="0" err="1"/>
              <a:t>Beclere</a:t>
            </a:r>
            <a:r>
              <a:rPr lang="fr-FR" sz="800" dirty="0"/>
              <a:t>. 92140 Clamart, France </a:t>
            </a:r>
          </a:p>
          <a:p>
            <a:r>
              <a:rPr lang="fr-FR" sz="800" dirty="0"/>
              <a:t>8-Centre for </a:t>
            </a:r>
            <a:r>
              <a:rPr lang="fr-FR" sz="800" dirty="0" err="1"/>
              <a:t>Research</a:t>
            </a:r>
            <a:r>
              <a:rPr lang="fr-FR" sz="800" dirty="0"/>
              <a:t> in </a:t>
            </a:r>
            <a:r>
              <a:rPr lang="fr-FR" sz="800" dirty="0" err="1"/>
              <a:t>Epidemiology</a:t>
            </a:r>
            <a:r>
              <a:rPr lang="fr-FR" sz="800" dirty="0"/>
              <a:t> and Population </a:t>
            </a:r>
            <a:r>
              <a:rPr lang="fr-FR" sz="800" dirty="0" err="1"/>
              <a:t>Health</a:t>
            </a:r>
            <a:r>
              <a:rPr lang="fr-FR" sz="800" dirty="0"/>
              <a:t>, INSERM UMR1018, Villejuif,  France</a:t>
            </a:r>
          </a:p>
          <a:p>
            <a:r>
              <a:rPr lang="fr-FR" sz="800" dirty="0"/>
              <a:t>9-Hub de </a:t>
            </a:r>
            <a:r>
              <a:rPr lang="fr-FR" sz="800" dirty="0" err="1"/>
              <a:t>Bioinformatique</a:t>
            </a:r>
            <a:r>
              <a:rPr lang="fr-FR" sz="800" dirty="0"/>
              <a:t> et </a:t>
            </a:r>
            <a:r>
              <a:rPr lang="fr-FR" sz="800" dirty="0" err="1"/>
              <a:t>Biostatistique</a:t>
            </a:r>
            <a:r>
              <a:rPr lang="fr-FR" sz="800" dirty="0"/>
              <a:t> – Département Biologie Computationnelle, Institut Pasteur, USR 3756 CNRS, Paris, France</a:t>
            </a:r>
          </a:p>
          <a:p>
            <a:r>
              <a:rPr lang="fr-FR" sz="800" dirty="0"/>
              <a:t>10-Université Clermont Auvergne, INRAE, </a:t>
            </a:r>
            <a:r>
              <a:rPr lang="fr-FR" sz="800" dirty="0" err="1"/>
              <a:t>VetAgro</a:t>
            </a:r>
            <a:r>
              <a:rPr lang="fr-FR" sz="800" dirty="0"/>
              <a:t> Sup, UMR EPIA, F-63122 Saint-Genès-</a:t>
            </a:r>
            <a:r>
              <a:rPr lang="fr-FR" sz="800" dirty="0" err="1"/>
              <a:t>Champanelle</a:t>
            </a:r>
            <a:r>
              <a:rPr lang="fr-FR" sz="800" dirty="0"/>
              <a:t>, France</a:t>
            </a:r>
          </a:p>
          <a:p>
            <a:r>
              <a:rPr lang="fr-FR" sz="800" dirty="0"/>
              <a:t>11-Université de Lyon, INRAE, </a:t>
            </a:r>
            <a:r>
              <a:rPr lang="fr-FR" sz="800" dirty="0" err="1"/>
              <a:t>VetAgro</a:t>
            </a:r>
            <a:r>
              <a:rPr lang="fr-FR" sz="800" dirty="0"/>
              <a:t> Sup, UMR EPIA, F-69280 </a:t>
            </a:r>
            <a:r>
              <a:rPr lang="fr-FR" sz="800" dirty="0" err="1"/>
              <a:t>Marcy</a:t>
            </a:r>
            <a:r>
              <a:rPr lang="fr-FR" sz="800" dirty="0"/>
              <a:t> l’Etoile, France</a:t>
            </a:r>
          </a:p>
          <a:p>
            <a:r>
              <a:rPr lang="fr-FR" sz="800" dirty="0"/>
              <a:t>12-Université de Lyon, INRAE, </a:t>
            </a:r>
            <a:r>
              <a:rPr lang="fr-FR" sz="800" dirty="0" err="1"/>
              <a:t>VetAgro</a:t>
            </a:r>
            <a:r>
              <a:rPr lang="fr-FR" sz="800" dirty="0"/>
              <a:t> Sup, </a:t>
            </a:r>
            <a:r>
              <a:rPr lang="fr-FR" sz="800" dirty="0" err="1"/>
              <a:t>Usc</a:t>
            </a:r>
            <a:r>
              <a:rPr lang="fr-FR" sz="800" dirty="0"/>
              <a:t> 1233 UR RS2GP, F-69280 </a:t>
            </a:r>
            <a:r>
              <a:rPr lang="fr-FR" sz="800" dirty="0" err="1"/>
              <a:t>Marcy</a:t>
            </a:r>
            <a:r>
              <a:rPr lang="fr-FR" sz="800" dirty="0"/>
              <a:t> l’Etoile, France </a:t>
            </a:r>
          </a:p>
          <a:p>
            <a:r>
              <a:rPr lang="fr-FR" sz="800" dirty="0"/>
              <a:t>13-Structural </a:t>
            </a:r>
            <a:r>
              <a:rPr lang="fr-FR" sz="800" dirty="0" err="1"/>
              <a:t>Virology</a:t>
            </a:r>
            <a:r>
              <a:rPr lang="fr-FR" sz="800" dirty="0"/>
              <a:t> Unit, Institut Pasteur, Paris 75015, France</a:t>
            </a:r>
          </a:p>
          <a:p>
            <a:r>
              <a:rPr lang="fr-FR" sz="800" dirty="0"/>
              <a:t>14-Université Paris-Saclay, CEA, CNRS, Institute for </a:t>
            </a:r>
            <a:r>
              <a:rPr lang="fr-FR" sz="800" dirty="0" err="1"/>
              <a:t>Integrative</a:t>
            </a:r>
            <a:r>
              <a:rPr lang="fr-FR" sz="800" dirty="0"/>
              <a:t> </a:t>
            </a:r>
            <a:r>
              <a:rPr lang="fr-FR" sz="800" dirty="0" err="1"/>
              <a:t>Biology</a:t>
            </a:r>
            <a:r>
              <a:rPr lang="fr-FR" sz="800" dirty="0"/>
              <a:t> of the </a:t>
            </a:r>
            <a:r>
              <a:rPr lang="fr-FR" sz="800" dirty="0" err="1"/>
              <a:t>Cell</a:t>
            </a:r>
            <a:r>
              <a:rPr lang="fr-FR" sz="800" dirty="0"/>
              <a:t> (I2BC), 91198, Gif-sur-Yvette, France</a:t>
            </a:r>
          </a:p>
          <a:p>
            <a:r>
              <a:rPr lang="fr-FR" sz="800" dirty="0"/>
              <a:t>15-Hôpital Jean Verdier. 93140 Bondy, France</a:t>
            </a:r>
          </a:p>
          <a:p>
            <a:r>
              <a:rPr lang="fr-FR" sz="800" dirty="0"/>
              <a:t>16-Hôpital Louis Mourier. 92700 Colombes. France</a:t>
            </a:r>
          </a:p>
          <a:p>
            <a:r>
              <a:rPr lang="fr-FR" sz="800" dirty="0"/>
              <a:t>17-Hôpital Ambroise Paré. Boulogne Billancourt 92100. France</a:t>
            </a:r>
          </a:p>
          <a:p>
            <a:r>
              <a:rPr lang="fr-FR" sz="800" dirty="0"/>
              <a:t>18-Hôpital Robert Debré. Paris 75019. France</a:t>
            </a:r>
          </a:p>
          <a:p>
            <a:r>
              <a:rPr lang="fr-FR" sz="800" dirty="0"/>
              <a:t>19-Hôpital Kremlin Bicêtre. 94270 Le Kremlin-Bicêtre. France</a:t>
            </a:r>
          </a:p>
          <a:p>
            <a:r>
              <a:rPr lang="fr-FR" sz="800" dirty="0"/>
              <a:t>20-Hôpital Armand Trousseau. 75012 Paris. France</a:t>
            </a:r>
          </a:p>
          <a:p>
            <a:r>
              <a:rPr lang="fr-FR" sz="800" dirty="0"/>
              <a:t>21-Plateforme de microbiologie mutualisée (P2M), Pasteur International </a:t>
            </a:r>
            <a:r>
              <a:rPr lang="fr-FR" sz="800" dirty="0" err="1"/>
              <a:t>Bioresources</a:t>
            </a:r>
            <a:r>
              <a:rPr lang="fr-FR" sz="800" dirty="0"/>
              <a:t> Network (</a:t>
            </a:r>
            <a:r>
              <a:rPr lang="fr-FR" sz="800" dirty="0" err="1"/>
              <a:t>PIBnet</a:t>
            </a:r>
            <a:r>
              <a:rPr lang="fr-FR" sz="800" dirty="0"/>
              <a:t>), Institut Pasteur, Paris, France</a:t>
            </a:r>
          </a:p>
          <a:p>
            <a:r>
              <a:rPr lang="fr-FR" sz="800" dirty="0"/>
              <a:t>22-Unité Biodiversité et </a:t>
            </a:r>
            <a:r>
              <a:rPr lang="fr-FR" sz="800" dirty="0" err="1"/>
              <a:t>Epidemiologie</a:t>
            </a:r>
            <a:r>
              <a:rPr lang="fr-FR" sz="800" dirty="0"/>
              <a:t> des </a:t>
            </a:r>
            <a:r>
              <a:rPr lang="fr-FR" sz="800" dirty="0" err="1"/>
              <a:t>Bacteries</a:t>
            </a:r>
            <a:r>
              <a:rPr lang="fr-FR" sz="800" dirty="0"/>
              <a:t> Pathogènes, Institut Pasteur, Paris, France</a:t>
            </a:r>
          </a:p>
          <a:p>
            <a:r>
              <a:rPr lang="fr-FR" sz="800" dirty="0"/>
              <a:t>23-Laboratoire de Microbiologie, Hôpital Necker-Enfants Malades ; Paris 75015, France</a:t>
            </a:r>
          </a:p>
          <a:p>
            <a:r>
              <a:rPr lang="fr-FR" sz="800" dirty="0"/>
              <a:t>24-Ecole Nationale Vétérinaire d’Alfort, 94704 Maisons Alfort, France </a:t>
            </a:r>
          </a:p>
          <a:p>
            <a:endParaRPr lang="fr-FR" sz="800" dirty="0"/>
          </a:p>
          <a:p>
            <a:r>
              <a:rPr lang="fr-FR" sz="800" dirty="0" err="1"/>
              <a:t>Corresponding</a:t>
            </a:r>
            <a:r>
              <a:rPr lang="fr-FR" sz="800" dirty="0"/>
              <a:t> </a:t>
            </a:r>
            <a:r>
              <a:rPr lang="fr-FR" sz="800" dirty="0" err="1"/>
              <a:t>author</a:t>
            </a:r>
            <a:r>
              <a:rPr lang="fr-FR" sz="800" dirty="0"/>
              <a:t>: Marc Eloit marc.eloit@pasteur.fr, Institut Pasteur, 28 rue du Dr Roux, 75015 Paris-F</a:t>
            </a:r>
          </a:p>
        </p:txBody>
      </p:sp>
    </p:spTree>
    <p:extLst>
      <p:ext uri="{BB962C8B-B14F-4D97-AF65-F5344CB8AC3E}">
        <p14:creationId xmlns:p14="http://schemas.microsoft.com/office/powerpoint/2010/main" val="378451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44624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SARS-CoV2 and seasonal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HCoVs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quantitative responses in HOS-P, MIS-P and CONTROL children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b="50269"/>
          <a:stretch/>
        </p:blipFill>
        <p:spPr>
          <a:xfrm>
            <a:off x="323528" y="476672"/>
            <a:ext cx="8703353" cy="41859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llipse 3"/>
          <p:cNvSpPr/>
          <p:nvPr/>
        </p:nvSpPr>
        <p:spPr>
          <a:xfrm>
            <a:off x="6732240" y="980728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43608" y="829072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87624" y="105273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235670" y="775322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107252" y="1043609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364088" y="1043609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98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6735"/>
            <a:ext cx="6624776" cy="63112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548680"/>
            <a:ext cx="2448272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47664" y="3002834"/>
            <a:ext cx="2448272" cy="3666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1520" y="82129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between SARS-CoV2 and seasonal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HCoVs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quantitative responses against each Ag in HOS-P, MIS-P and CONTROL children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6717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16632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 analysis of Abs against SARS-CoV2 S, S1, S2, N and seasonal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HCoV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and N 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60" y="548680"/>
            <a:ext cx="6232071" cy="6237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972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62" y="1817360"/>
            <a:ext cx="4446863" cy="504064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17360"/>
            <a:ext cx="4446863" cy="5040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624" y="116632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Seasonal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HCoVs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 do not segregate HOS-P, MIS-P and CONTROL children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979712" y="12941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44208" y="12941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2148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2301-1BF6-4033-8480-0C8991D61DA5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598" y="277385"/>
            <a:ext cx="853787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D5D4538-0784-4EA6-9221-2CF0AA65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49109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Near 800 children, April to May, Paris : prevalence rate SARS-CoV-2 Abs : 10-15%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Risk not related to age,  contact with a parent suspected of COVID-19 x 2·5 risk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More than 50% of the seropositive children did not report any symptoms (idem adults)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Half of SARS-CoV-2 positive sera with neutralizing activity, increased up to 100% at the end of the observation period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Antibodies unlikely to act as primary effectors of protection (no or very low cross binding/ neutralization between these coronaviruses), but served as an indicator of underlying cellular responses : no evidence of cross-protective immunity linked to previous infection by seasonal </a:t>
            </a:r>
            <a:r>
              <a:rPr lang="en-US" sz="1600" dirty="0" err="1"/>
              <a:t>HCoVs</a:t>
            </a:r>
            <a:r>
              <a:rPr lang="en-US" sz="1600" dirty="0"/>
              <a:t> against SARS-CoV-2 infection and MIS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 1/similar seasonal </a:t>
            </a:r>
            <a:r>
              <a:rPr lang="en-US" sz="1400" dirty="0" err="1"/>
              <a:t>HCoV</a:t>
            </a:r>
            <a:r>
              <a:rPr lang="en-US" sz="1400" dirty="0"/>
              <a:t> prevalence in SARS-CoV-2 positive versus negative patients.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2/ no significant correlation between SARS-CoV-2 and any </a:t>
            </a:r>
            <a:r>
              <a:rPr lang="en-US" sz="1400" dirty="0" err="1"/>
              <a:t>HCoV</a:t>
            </a:r>
            <a:r>
              <a:rPr lang="en-US" sz="1400" dirty="0"/>
              <a:t> antibody </a:t>
            </a:r>
            <a:r>
              <a:rPr lang="en-US" sz="1400" dirty="0" err="1"/>
              <a:t>titres</a:t>
            </a:r>
            <a:r>
              <a:rPr lang="en-US" sz="1400" dirty="0"/>
              <a:t>, whatever the antigen considered (S or N).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contrasts with the demonstration of pre-existing immune effectors recognizing SARS-CoV-2 in subjects sampled before the pandemic (T-helper cells , S2- binding Abs) : suggests that these effectors do not significantly contribute to protection against SARS-CoV-2 infection.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MIS : higher SARS-CoV-2 S1 and N responses, but similar neutralizing capacity than asymptomatic or </a:t>
            </a:r>
            <a:r>
              <a:rPr lang="en-US" sz="1600" dirty="0" err="1"/>
              <a:t>pauci</a:t>
            </a:r>
            <a:r>
              <a:rPr lang="en-US" sz="1600" dirty="0"/>
              <a:t>-symptomatic patients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Not the case for the beta- (OC43) or alpha- (229E and NL63) coronaviruses Abs: the increased SARS-CoV-2 response is not a non-specific feature triggered by inflammation.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High Ab prevalence / high titers to Seasonal </a:t>
            </a:r>
            <a:r>
              <a:rPr lang="en-US" sz="1600" dirty="0" err="1"/>
              <a:t>HCoVs</a:t>
            </a:r>
            <a:r>
              <a:rPr lang="en-US" sz="1600" dirty="0"/>
              <a:t>  : points to the limits of herd immunity applied to seasonal coronaviruses and maybe SARS-CoV-2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34310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3062" y="0"/>
            <a:ext cx="8229600" cy="715516"/>
          </a:xfrm>
        </p:spPr>
        <p:txBody>
          <a:bodyPr/>
          <a:lstStyle/>
          <a:p>
            <a:r>
              <a:rPr lang="en-US" alt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33062" y="548680"/>
            <a:ext cx="8603434" cy="3661867"/>
          </a:xfrm>
        </p:spPr>
        <p:txBody>
          <a:bodyPr/>
          <a:lstStyle/>
          <a:p>
            <a:r>
              <a:rPr lang="en-US" sz="1600" dirty="0"/>
              <a:t>Children less likely to develop </a:t>
            </a:r>
            <a:r>
              <a:rPr lang="en-US" sz="1600" b="1" dirty="0">
                <a:solidFill>
                  <a:srgbClr val="0070C0"/>
                </a:solidFill>
              </a:rPr>
              <a:t>COVID-19</a:t>
            </a:r>
            <a:r>
              <a:rPr lang="en-US" sz="1600" dirty="0"/>
              <a:t> and clinical course less severe than in adults,</a:t>
            </a:r>
          </a:p>
          <a:p>
            <a:r>
              <a:rPr lang="en-US" sz="1600" dirty="0"/>
              <a:t> Differences in susceptibility profiles might be driven by infections with seasonal human coronaviruses (</a:t>
            </a:r>
            <a:r>
              <a:rPr lang="en-US" sz="1600" dirty="0" err="1"/>
              <a:t>HCoVs</a:t>
            </a:r>
            <a:r>
              <a:rPr lang="en-US" sz="1600" dirty="0"/>
              <a:t>), very frequent at a very young age and that could lead to cross-protective immunity in children. 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Multisystem Inflammatory Syndrome (MIS)</a:t>
            </a:r>
            <a:r>
              <a:rPr lang="en-US" sz="1600" b="1" dirty="0"/>
              <a:t> </a:t>
            </a:r>
            <a:r>
              <a:rPr lang="en-US" sz="1600" dirty="0"/>
              <a:t>in children infected by SARS-CoV-2 shares similarities with classic Kawasaki disease but displays different prominent clinical signs including cardiogenic shock or myocarditis</a:t>
            </a:r>
          </a:p>
          <a:p>
            <a:r>
              <a:rPr lang="en-US" sz="1600" dirty="0"/>
              <a:t>Role for a low antibody response to SARS-CoV-2, or cross-reactive antibodies without any neutralizing capability: immune-dependent enhancement following re-exposure? </a:t>
            </a: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 bwMode="auto">
          <a:xfrm>
            <a:off x="246145" y="4077072"/>
            <a:ext cx="860343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kern="0" dirty="0"/>
          </a:p>
          <a:p>
            <a:pPr marL="0" indent="0" algn="ctr">
              <a:buNone/>
            </a:pPr>
            <a:r>
              <a:rPr lang="en-US" sz="2000" b="1" kern="0" dirty="0">
                <a:solidFill>
                  <a:srgbClr val="0070C0"/>
                </a:solidFill>
              </a:rPr>
              <a:t>Objectives</a:t>
            </a:r>
          </a:p>
          <a:p>
            <a:pPr lvl="1"/>
            <a:r>
              <a:rPr lang="en-US" sz="1600" kern="0" dirty="0"/>
              <a:t>study the impact of prior infections with seasonal </a:t>
            </a:r>
            <a:r>
              <a:rPr lang="en-US" sz="1600" kern="0" dirty="0" err="1"/>
              <a:t>HCoVs</a:t>
            </a:r>
            <a:r>
              <a:rPr lang="en-US" sz="1600" kern="0" dirty="0"/>
              <a:t> on the risk of infection by SARS-CoV-2. Abs as an evidence of past infection by </a:t>
            </a:r>
            <a:r>
              <a:rPr lang="en-US" sz="1600" kern="0" dirty="0" err="1"/>
              <a:t>HCoVs</a:t>
            </a:r>
            <a:r>
              <a:rPr lang="en-US" sz="1600" kern="0" dirty="0"/>
              <a:t>, the intensity of the antibody response reflecting partly the degree of replication within the host</a:t>
            </a:r>
          </a:p>
          <a:p>
            <a:pPr lvl="1"/>
            <a:r>
              <a:rPr lang="en-US" sz="1600" kern="0" dirty="0" err="1"/>
              <a:t>analyse</a:t>
            </a:r>
            <a:r>
              <a:rPr lang="en-US" sz="1600" kern="0" dirty="0"/>
              <a:t> SARS-CoV-2 and seasonal </a:t>
            </a:r>
            <a:r>
              <a:rPr lang="en-US" sz="1600" kern="0" dirty="0" err="1"/>
              <a:t>HCoVs</a:t>
            </a:r>
            <a:r>
              <a:rPr lang="en-US" sz="1600" kern="0" dirty="0"/>
              <a:t> humoral responses of patients with MIS regarding antibody targets and functional neutralizing activity</a:t>
            </a:r>
            <a:endParaRPr lang="fr-FR" sz="1600" kern="0" dirty="0"/>
          </a:p>
        </p:txBody>
      </p:sp>
    </p:spTree>
    <p:extLst>
      <p:ext uri="{BB962C8B-B14F-4D97-AF65-F5344CB8AC3E}">
        <p14:creationId xmlns:p14="http://schemas.microsoft.com/office/powerpoint/2010/main" val="23288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/>
          <a:lstStyle/>
          <a:p>
            <a:r>
              <a:rPr lang="fr-FR" sz="2000" b="1" dirty="0" err="1"/>
              <a:t>Serological</a:t>
            </a:r>
            <a:r>
              <a:rPr lang="fr-FR" sz="2000" b="1" dirty="0"/>
              <a:t> tests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07774" y="1340768"/>
            <a:ext cx="8679229" cy="3293209"/>
            <a:chOff x="407774" y="1340768"/>
            <a:chExt cx="8679229" cy="3293209"/>
          </a:xfrm>
        </p:grpSpPr>
        <p:sp>
          <p:nvSpPr>
            <p:cNvPr id="5" name="ZoneTexte 4"/>
            <p:cNvSpPr txBox="1"/>
            <p:nvPr/>
          </p:nvSpPr>
          <p:spPr>
            <a:xfrm>
              <a:off x="407774" y="1340768"/>
              <a:ext cx="8679229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1/ </a:t>
              </a:r>
              <a:r>
                <a:rPr lang="fr-FR" sz="1600" dirty="0" err="1"/>
                <a:t>Luciferase</a:t>
              </a:r>
              <a:r>
                <a:rPr lang="fr-FR" sz="1600" dirty="0"/>
                <a:t> </a:t>
              </a:r>
              <a:r>
                <a:rPr lang="fr-FR" sz="1600" dirty="0" err="1"/>
                <a:t>ImmunoPrecipitation</a:t>
              </a:r>
              <a:r>
                <a:rPr lang="fr-FR" sz="1600" dirty="0"/>
                <a:t> System : </a:t>
              </a:r>
              <a:r>
                <a:rPr lang="fr-FR" sz="1600" b="1" dirty="0">
                  <a:solidFill>
                    <a:srgbClr val="00B0F0"/>
                  </a:solidFill>
                </a:rPr>
                <a:t>LIPS </a:t>
              </a:r>
            </a:p>
            <a:p>
              <a:endParaRPr lang="fr-FR" sz="1600" dirty="0"/>
            </a:p>
            <a:p>
              <a:endParaRPr lang="fr-FR" sz="1600" dirty="0"/>
            </a:p>
            <a:p>
              <a:endParaRPr lang="fr-FR" sz="1600" dirty="0"/>
            </a:p>
            <a:p>
              <a:endParaRPr lang="fr-FR" sz="1600" dirty="0"/>
            </a:p>
            <a:p>
              <a:endParaRPr lang="fr-FR" sz="1600" dirty="0"/>
            </a:p>
            <a:p>
              <a:endParaRPr lang="fr-FR" sz="1600" dirty="0"/>
            </a:p>
            <a:p>
              <a:r>
                <a:rPr lang="fr-FR" sz="1600" dirty="0"/>
                <a:t>SARS-CoV-2 </a:t>
              </a:r>
              <a:r>
                <a:rPr lang="fr-FR" sz="1600" dirty="0" err="1"/>
                <a:t>seroprevalence</a:t>
              </a:r>
              <a:r>
                <a:rPr lang="fr-FR" sz="1600" dirty="0"/>
                <a:t> : N/S1/S2</a:t>
              </a:r>
            </a:p>
            <a:p>
              <a:r>
                <a:rPr lang="fr-FR" sz="1600" dirty="0"/>
                <a:t>SARS-CoV-2, </a:t>
              </a:r>
              <a:r>
                <a:rPr lang="en-US" sz="1600" dirty="0"/>
                <a:t>HKU1,OC43, 229E, NL63 comparison: N and S (trimeric, prefusion)</a:t>
              </a:r>
            </a:p>
            <a:p>
              <a:endParaRPr lang="en-US" sz="1600" dirty="0"/>
            </a:p>
            <a:p>
              <a:r>
                <a:rPr lang="en-US" sz="1600" dirty="0"/>
                <a:t>2/  </a:t>
              </a:r>
              <a:r>
                <a:rPr lang="en-US" sz="1600" dirty="0" err="1"/>
                <a:t>Pseudoneutralisation</a:t>
              </a:r>
              <a:r>
                <a:rPr lang="en-US" sz="1600" dirty="0"/>
                <a:t> (Lentivirus pseudotyped with S) : P </a:t>
              </a:r>
              <a:r>
                <a:rPr lang="en-US" sz="1600" dirty="0" err="1"/>
                <a:t>Charneau</a:t>
              </a:r>
              <a:r>
                <a:rPr lang="en-US" sz="1600" dirty="0"/>
                <a:t> lab.: </a:t>
              </a:r>
              <a:r>
                <a:rPr lang="en-US" sz="1600" b="1" dirty="0">
                  <a:solidFill>
                    <a:srgbClr val="00B0F0"/>
                  </a:solidFill>
                </a:rPr>
                <a:t>PNT</a:t>
              </a:r>
            </a:p>
            <a:p>
              <a:endParaRPr lang="en-US" sz="1600" dirty="0"/>
            </a:p>
            <a:p>
              <a:r>
                <a:rPr lang="en-US" sz="1600" dirty="0"/>
                <a:t>3/ </a:t>
              </a:r>
              <a:r>
                <a:rPr lang="en-US" sz="1600" dirty="0" err="1"/>
                <a:t>Neutralisation</a:t>
              </a:r>
              <a:r>
                <a:rPr lang="en-US" sz="1600" dirty="0"/>
                <a:t> (Plaque Reduction Assay, live SARS-CoV-2) : S van der </a:t>
              </a:r>
              <a:r>
                <a:rPr lang="en-US" sz="1600" dirty="0" err="1"/>
                <a:t>Werf</a:t>
              </a:r>
              <a:r>
                <a:rPr lang="en-US" sz="1600" dirty="0"/>
                <a:t> lab. : </a:t>
              </a:r>
              <a:r>
                <a:rPr lang="en-US" sz="1600" b="1" dirty="0">
                  <a:solidFill>
                    <a:srgbClr val="00B0F0"/>
                  </a:solidFill>
                </a:rPr>
                <a:t>PRNT</a:t>
              </a:r>
              <a:endParaRPr lang="fr-FR" sz="16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430357" y="1700808"/>
              <a:ext cx="6858000" cy="1321298"/>
              <a:chOff x="251520" y="2132856"/>
              <a:chExt cx="6858000" cy="1321298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520" y="2132856"/>
                <a:ext cx="6858000" cy="1321298"/>
              </a:xfrm>
              <a:prstGeom prst="rect">
                <a:avLst/>
              </a:prstGeom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539552" y="2793505"/>
                <a:ext cx="8242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293 </a:t>
                </a:r>
                <a:r>
                  <a:rPr lang="fr-FR" sz="1200" b="1" dirty="0" err="1"/>
                  <a:t>cells</a:t>
                </a:r>
                <a:endParaRPr lang="fr-FR" sz="1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015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879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Evaluation on pre-epidemic  sera: Distribution of Abs responses to SARS-CoV-2 and seasonal </a:t>
            </a:r>
            <a:r>
              <a:rPr lang="en-US" dirty="0" err="1"/>
              <a:t>HCoVs</a:t>
            </a:r>
            <a:r>
              <a:rPr lang="en-US" dirty="0"/>
              <a:t> in pre epidemic sera from adults and infants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6336704" cy="613609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5924735" y="3744550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SARS-CoV-2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17641" y="3729000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SARS-CoV-2</a:t>
            </a:r>
          </a:p>
        </p:txBody>
      </p:sp>
    </p:spTree>
    <p:extLst>
      <p:ext uri="{BB962C8B-B14F-4D97-AF65-F5344CB8AC3E}">
        <p14:creationId xmlns:p14="http://schemas.microsoft.com/office/powerpoint/2010/main" val="187244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342"/>
            <a:ext cx="9144000" cy="557331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483768" y="1700808"/>
            <a:ext cx="4032448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07773" y="44624"/>
            <a:ext cx="892899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Flowchart of inclusions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1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27825"/>
            <a:ext cx="3816424" cy="66301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51920" y="463038"/>
            <a:ext cx="4788024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/>
              <a:t>a-or</a:t>
            </a:r>
            <a:r>
              <a:rPr lang="fr-FR" sz="1400" dirty="0"/>
              <a:t> pauci-</a:t>
            </a:r>
            <a:r>
              <a:rPr lang="fr-FR" sz="1400" dirty="0" err="1"/>
              <a:t>symptomatic</a:t>
            </a:r>
            <a:r>
              <a:rPr lang="fr-FR" sz="1400" dirty="0"/>
              <a:t> : </a:t>
            </a:r>
            <a:r>
              <a:rPr lang="fr-FR" sz="1400" dirty="0" err="1"/>
              <a:t>Prevalence</a:t>
            </a:r>
            <a:r>
              <a:rPr lang="fr-FR" sz="1400" dirty="0"/>
              <a:t> 11,7%  April 1-June 1</a:t>
            </a:r>
          </a:p>
          <a:p>
            <a:endParaRPr lang="fr-FR" sz="1400" dirty="0"/>
          </a:p>
          <a:p>
            <a:r>
              <a:rPr lang="en-US" sz="1400" dirty="0"/>
              <a:t>No significant differences for age, sex ratio, reasons for hospitalization and main comorbidities</a:t>
            </a:r>
          </a:p>
          <a:p>
            <a:endParaRPr lang="en-US" sz="1400" dirty="0"/>
          </a:p>
          <a:p>
            <a:r>
              <a:rPr lang="en-US" sz="1400" dirty="0"/>
              <a:t>History of contact with a suspected COVID-19 household OR 2.25, 95% CI [1.3; 3.9].</a:t>
            </a: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860034" y="2714036"/>
            <a:ext cx="4788024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MIS: : </a:t>
            </a:r>
            <a:r>
              <a:rPr lang="fr-FR" sz="1400" dirty="0" err="1"/>
              <a:t>Prevalence</a:t>
            </a:r>
            <a:r>
              <a:rPr lang="fr-FR" sz="1400" dirty="0"/>
              <a:t> 69,4%  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3860034" y="4825661"/>
            <a:ext cx="4824536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55·6% of HOS-P and #100% of MIS-P were PNT+ </a:t>
            </a:r>
          </a:p>
          <a:p>
            <a:r>
              <a:rPr lang="en-US" sz="1400" dirty="0"/>
              <a:t>Fraction of HOS-P that were PNT+ increased from 18% to 38% (March and April) to 100% at the beginning of May. </a:t>
            </a:r>
          </a:p>
          <a:p>
            <a:endParaRPr lang="en-US" sz="1400" dirty="0"/>
          </a:p>
          <a:p>
            <a:r>
              <a:rPr lang="en-US" sz="1400" dirty="0"/>
              <a:t>All tested sera positive in PNT (n=28) were PRNT+ and 2 out of the 11 PNT-negative sera were also PRNT+</a:t>
            </a:r>
          </a:p>
          <a:p>
            <a:endParaRPr lang="en-US" sz="1400" dirty="0"/>
          </a:p>
          <a:p>
            <a:r>
              <a:rPr lang="en-US" sz="1400" dirty="0"/>
              <a:t>In total, 73·7% of HOS-P tested sera showed a neutralizing activity. 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107504" y="0"/>
            <a:ext cx="892899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 of the prevalence of antibodies to SARS-CoV-2 and neutralizing activity in children during the epidemic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50000" r="51157"/>
          <a:stretch/>
        </p:blipFill>
        <p:spPr>
          <a:xfrm>
            <a:off x="5281001" y="23902"/>
            <a:ext cx="3798472" cy="3760566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0" name="Groupe 9"/>
          <p:cNvGrpSpPr/>
          <p:nvPr/>
        </p:nvGrpSpPr>
        <p:grpSpPr>
          <a:xfrm>
            <a:off x="2256665" y="9872"/>
            <a:ext cx="3024336" cy="3788626"/>
            <a:chOff x="7505" y="0"/>
            <a:chExt cx="3024336" cy="378862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/>
            <a:srcRect l="48815" r="29674" b="50269"/>
            <a:stretch/>
          </p:blipFill>
          <p:spPr>
            <a:xfrm>
              <a:off x="7505" y="0"/>
              <a:ext cx="1883287" cy="37886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1238886" y="260693"/>
              <a:ext cx="641841" cy="35139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/>
            <a:srcRect r="85467"/>
            <a:stretch/>
          </p:blipFill>
          <p:spPr>
            <a:xfrm>
              <a:off x="1890792" y="0"/>
              <a:ext cx="1141049" cy="3788626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49074" t="50000"/>
          <a:stretch/>
        </p:blipFill>
        <p:spPr>
          <a:xfrm>
            <a:off x="4139952" y="3829973"/>
            <a:ext cx="3050418" cy="28964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4417" y="54598"/>
            <a:ext cx="2232248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SARS-CoV-2 Ab in MIS-P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compared to a/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pauci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-symptomatic children (HOS-P)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850162" y="0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371333" y="23902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12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57331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339752" y="2780928"/>
            <a:ext cx="6624736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773" y="44624"/>
            <a:ext cx="892899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Flowchart of inclusions</a:t>
            </a: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7632" cy="1143000"/>
          </a:xfrm>
        </p:spPr>
        <p:txBody>
          <a:bodyPr/>
          <a:lstStyle/>
          <a:p>
            <a:r>
              <a:rPr lang="fr-FR" sz="1800" dirty="0" err="1"/>
              <a:t>Prevalence</a:t>
            </a:r>
            <a:r>
              <a:rPr lang="fr-FR" sz="1800" dirty="0"/>
              <a:t> of </a:t>
            </a:r>
            <a:r>
              <a:rPr lang="fr-FR" sz="1800" dirty="0" err="1"/>
              <a:t>prior</a:t>
            </a:r>
            <a:r>
              <a:rPr lang="fr-FR" sz="1800" dirty="0"/>
              <a:t> infections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seasonal</a:t>
            </a:r>
            <a:r>
              <a:rPr lang="fr-FR" sz="1800" dirty="0"/>
              <a:t> H-</a:t>
            </a:r>
            <a:r>
              <a:rPr lang="fr-FR" sz="1800" dirty="0" err="1"/>
              <a:t>CoV</a:t>
            </a:r>
            <a:r>
              <a:rPr lang="fr-FR" sz="1800" dirty="0"/>
              <a:t> </a:t>
            </a:r>
            <a:r>
              <a:rPr lang="fr-FR" sz="1800" dirty="0" err="1"/>
              <a:t>among</a:t>
            </a:r>
            <a:r>
              <a:rPr lang="fr-FR" sz="1800" dirty="0"/>
              <a:t> SARS-CoV-2 </a:t>
            </a:r>
            <a:r>
              <a:rPr lang="fr-FR" sz="1800" dirty="0" err="1"/>
              <a:t>seropositive</a:t>
            </a:r>
            <a:r>
              <a:rPr lang="fr-FR" sz="1800" dirty="0"/>
              <a:t> HOS-P, MIS-P and </a:t>
            </a:r>
            <a:r>
              <a:rPr lang="fr-FR" sz="1800" dirty="0" err="1"/>
              <a:t>seronegative</a:t>
            </a:r>
            <a:r>
              <a:rPr lang="fr-FR" sz="1800" dirty="0"/>
              <a:t> CTL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8785"/>
              </p:ext>
            </p:extLst>
          </p:nvPr>
        </p:nvGraphicFramePr>
        <p:xfrm>
          <a:off x="539552" y="2132855"/>
          <a:ext cx="8352928" cy="2832161"/>
        </p:xfrm>
        <a:graphic>
          <a:graphicData uri="http://schemas.openxmlformats.org/drawingml/2006/table">
            <a:tbl>
              <a:tblPr firstRow="1" firstCol="1" bandRow="1"/>
              <a:tblGrid>
                <a:gridCol w="1159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0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3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Virus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Antigen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HOS-P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MIS-P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CTL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</a:t>
                      </a: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(CTL vs HOSP-P)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</a:t>
                      </a: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(CTL vs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MIS-P)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SARS-CoV-2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31/62 (50·0%)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17/19 (89·5%)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1/127 (0·79%)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10-8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10-8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33/62 (53·2%)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18/19 (94·7%)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0/127 (0·0%)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10-8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10-8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HCoV-HKU1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54/62 (87·1%)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19/19 (100·0%)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111/127 (87·4%)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23/62 (37·1%)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13/19 (68·4%)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59/127 (46·5%)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HCoV-OC43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58/62 (93·5%)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19/19 (100·0%)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123/127 (96·9%)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22/62 (35·5%)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14/19 (73·7%)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50/127 (39·4%)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0·00624</a:t>
                      </a:r>
                      <a:endParaRPr lang="fr-F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HCoV-229E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49/62 (79·0%)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15/19 (78·9%)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87/127 (68·5%)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15/62 (24·2%)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10/19 (52·6%)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38/127 (29·9%)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HCoV-NL63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56/62 (90·3%)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17/19 (89·5%)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112/127 (88·2%)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930463"/>
      </p:ext>
    </p:extLst>
  </p:cSld>
  <p:clrMapOvr>
    <a:masterClrMapping/>
  </p:clrMapOvr>
</p:sld>
</file>

<file path=ppt/theme/theme1.xml><?xml version="1.0" encoding="utf-8"?>
<a:theme xmlns:a="http://schemas.openxmlformats.org/drawingml/2006/main" name="pathoquest-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thoquest-theme.potx" id="{3E8991A2-5F15-4163-986D-D341A556FE36}" vid="{5A11DD1C-E920-43DA-B488-7C418782C43F}"/>
    </a:ext>
  </a:extLst>
</a:theme>
</file>

<file path=ppt/theme/theme10.xml><?xml version="1.0" encoding="utf-8"?>
<a:theme xmlns:a="http://schemas.openxmlformats.org/drawingml/2006/main" name="14_Theme PTQ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Theme PTQ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Theme PTQ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eme PTQ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Theme PTQ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7_Theme PTQ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Theme PTQ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nstitut Pasteur EN v1d-2">
  <a:themeElements>
    <a:clrScheme name="Institut Pasteur 1">
      <a:dk1>
        <a:srgbClr val="005293"/>
      </a:dk1>
      <a:lt1>
        <a:srgbClr val="FFFFFF"/>
      </a:lt1>
      <a:dk2>
        <a:srgbClr val="CE8E00"/>
      </a:dk2>
      <a:lt2>
        <a:srgbClr val="B5B6B3"/>
      </a:lt2>
      <a:accent1>
        <a:srgbClr val="CE8E00"/>
      </a:accent1>
      <a:accent2>
        <a:srgbClr val="80A9C9"/>
      </a:accent2>
      <a:accent3>
        <a:srgbClr val="FFFFFF"/>
      </a:accent3>
      <a:accent4>
        <a:srgbClr val="00457D"/>
      </a:accent4>
      <a:accent5>
        <a:srgbClr val="E3C6AA"/>
      </a:accent5>
      <a:accent6>
        <a:srgbClr val="7399B6"/>
      </a:accent6>
      <a:hlink>
        <a:srgbClr val="000000"/>
      </a:hlink>
      <a:folHlink>
        <a:srgbClr val="B5B6B3"/>
      </a:folHlink>
    </a:clrScheme>
    <a:fontScheme name="Institut Pasteu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Institut Pasteur 1">
        <a:dk1>
          <a:srgbClr val="005293"/>
        </a:dk1>
        <a:lt1>
          <a:srgbClr val="FFFFFF"/>
        </a:lt1>
        <a:dk2>
          <a:srgbClr val="CE8E00"/>
        </a:dk2>
        <a:lt2>
          <a:srgbClr val="B5B6B3"/>
        </a:lt2>
        <a:accent1>
          <a:srgbClr val="CE8E00"/>
        </a:accent1>
        <a:accent2>
          <a:srgbClr val="80A9C9"/>
        </a:accent2>
        <a:accent3>
          <a:srgbClr val="FFFFFF"/>
        </a:accent3>
        <a:accent4>
          <a:srgbClr val="00457D"/>
        </a:accent4>
        <a:accent5>
          <a:srgbClr val="E3C6AA"/>
        </a:accent5>
        <a:accent6>
          <a:srgbClr val="7399B6"/>
        </a:accent6>
        <a:hlink>
          <a:srgbClr val="000000"/>
        </a:hlink>
        <a:folHlink>
          <a:srgbClr val="B5B6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56403</TotalTime>
  <Words>1422</Words>
  <Application>Microsoft Office PowerPoint</Application>
  <PresentationFormat>Affichage à l'écran (4:3)</PresentationFormat>
  <Paragraphs>179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Calibri Light</vt:lpstr>
      <vt:lpstr>Museo 500</vt:lpstr>
      <vt:lpstr>Symbol</vt:lpstr>
      <vt:lpstr>Times New Roman</vt:lpstr>
      <vt:lpstr>Wingdings</vt:lpstr>
      <vt:lpstr>pathoquest-theme</vt:lpstr>
      <vt:lpstr>12_Theme PTQ</vt:lpstr>
      <vt:lpstr>13_Theme PTQ</vt:lpstr>
      <vt:lpstr>1_Theme PTQ</vt:lpstr>
      <vt:lpstr>1_Modèle par défaut</vt:lpstr>
      <vt:lpstr>11_Theme PTQ</vt:lpstr>
      <vt:lpstr>17_Theme PTQ</vt:lpstr>
      <vt:lpstr>16_Theme PTQ</vt:lpstr>
      <vt:lpstr>Institut Pasteur EN v1d-2</vt:lpstr>
      <vt:lpstr>14_Theme PTQ</vt:lpstr>
      <vt:lpstr>Présentation PowerPoint</vt:lpstr>
      <vt:lpstr>Introduction</vt:lpstr>
      <vt:lpstr>Serological tests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Prevalence of prior infections with seasonal H-CoV among SARS-CoV-2 seropositive HOS-P, MIS-P and seronegative CTL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ELOIT</dc:creator>
  <cp:lastModifiedBy>marc eloit</cp:lastModifiedBy>
  <cp:revision>916</cp:revision>
  <cp:lastPrinted>2017-12-13T10:13:26Z</cp:lastPrinted>
  <dcterms:created xsi:type="dcterms:W3CDTF">2015-04-22T18:45:27Z</dcterms:created>
  <dcterms:modified xsi:type="dcterms:W3CDTF">2020-07-17T06:15:29Z</dcterms:modified>
</cp:coreProperties>
</file>